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92" r:id="rId2"/>
    <p:sldMasterId id="2147483704" r:id="rId3"/>
  </p:sldMasterIdLst>
  <p:notesMasterIdLst>
    <p:notesMasterId r:id="rId36"/>
  </p:notesMasterIdLst>
  <p:sldIdLst>
    <p:sldId id="256" r:id="rId4"/>
    <p:sldId id="257" r:id="rId5"/>
    <p:sldId id="258" r:id="rId6"/>
    <p:sldId id="259" r:id="rId7"/>
    <p:sldId id="283" r:id="rId8"/>
    <p:sldId id="260" r:id="rId9"/>
    <p:sldId id="261" r:id="rId10"/>
    <p:sldId id="298" r:id="rId11"/>
    <p:sldId id="262" r:id="rId12"/>
    <p:sldId id="299" r:id="rId13"/>
    <p:sldId id="267" r:id="rId14"/>
    <p:sldId id="300" r:id="rId15"/>
    <p:sldId id="268" r:id="rId16"/>
    <p:sldId id="270" r:id="rId17"/>
    <p:sldId id="277" r:id="rId18"/>
    <p:sldId id="285" r:id="rId19"/>
    <p:sldId id="301" r:id="rId20"/>
    <p:sldId id="286" r:id="rId21"/>
    <p:sldId id="302" r:id="rId22"/>
    <p:sldId id="287" r:id="rId23"/>
    <p:sldId id="289" r:id="rId24"/>
    <p:sldId id="290" r:id="rId25"/>
    <p:sldId id="291" r:id="rId26"/>
    <p:sldId id="292" r:id="rId27"/>
    <p:sldId id="293" r:id="rId28"/>
    <p:sldId id="294" r:id="rId29"/>
    <p:sldId id="295" r:id="rId30"/>
    <p:sldId id="296" r:id="rId31"/>
    <p:sldId id="297" r:id="rId32"/>
    <p:sldId id="272" r:id="rId33"/>
    <p:sldId id="273" r:id="rId34"/>
    <p:sldId id="2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A5D"/>
    <a:srgbClr val="0073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6327"/>
  </p:normalViewPr>
  <p:slideViewPr>
    <p:cSldViewPr snapToGrid="0" snapToObjects="1">
      <p:cViewPr varScale="1">
        <p:scale>
          <a:sx n="91" d="100"/>
          <a:sy n="91" d="100"/>
        </p:scale>
        <p:origin x="28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B8ED9-1F3B-4238-AED8-1857F98D9CD2}" type="datetimeFigureOut">
              <a:rPr lang="en-IN" smtClean="0"/>
              <a:t>12-12-2021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75B3F-9218-453B-AEDC-4D32FB4F3CF2}" type="slidenum">
              <a:rPr lang="en-IN" smtClean="0"/>
              <a:t>‹#›</a:t>
            </a:fld>
            <a:endParaRPr lang="en-IN"/>
          </a:p>
        </p:txBody>
      </p:sp>
    </p:spTree>
    <p:extLst>
      <p:ext uri="{BB962C8B-B14F-4D97-AF65-F5344CB8AC3E}">
        <p14:creationId xmlns:p14="http://schemas.microsoft.com/office/powerpoint/2010/main" val="132127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2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A5706C32-4A7F-904A-A159-858BADF285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A4A908DD-8A6B-CA4C-A972-B41A7779B82D}"/>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4" name="Picture 3" descr="A picture containing screenshot, bird&#10;&#10;Description automatically generated">
            <a:extLst>
              <a:ext uri="{FF2B5EF4-FFF2-40B4-BE49-F238E27FC236}">
                <a16:creationId xmlns:a16="http://schemas.microsoft.com/office/drawing/2014/main" id="{3EE9051B-EE1E-6E4F-9694-61E46BF379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80E6F5C-96D4-2C42-A755-56B3A934362C}"/>
              </a:ext>
            </a:extLst>
          </p:cNvPr>
          <p:cNvSpPr/>
          <p:nvPr userDrawn="1"/>
        </p:nvSpPr>
        <p:spPr>
          <a:xfrm>
            <a:off x="0" y="0"/>
            <a:ext cx="12192000" cy="6858000"/>
          </a:xfrm>
          <a:prstGeom prst="rect">
            <a:avLst/>
          </a:prstGeom>
          <a:solidFill>
            <a:srgbClr val="003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234C2B7B-BC28-FA40-9621-C1B66ACC3A09}"/>
              </a:ext>
            </a:extLst>
          </p:cNvPr>
          <p:cNvPicPr>
            <a:picLocks noChangeAspect="1"/>
          </p:cNvPicPr>
          <p:nvPr userDrawn="1"/>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86578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1DE6E88-83B3-4D4F-9E40-6D50AB5E0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A picture containing brick, drawing&#10;&#10;Description automatically generated">
            <a:extLst>
              <a:ext uri="{FF2B5EF4-FFF2-40B4-BE49-F238E27FC236}">
                <a16:creationId xmlns:a16="http://schemas.microsoft.com/office/drawing/2014/main" id="{6F5ACEC9-B6BC-BB44-A490-7942ABDCA6C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917946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2641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391381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76051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58446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15850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16012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BE7CF1A-F401-2C48-970E-B029112B61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2C349984-7690-2A47-87D3-C0DD158BA11F}"/>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227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57E5DAEA-9D65-2A41-94A3-D73BF29B06B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2F1E15CE-4088-7C4E-8064-638CAAE8E1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45756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3BBE3F-8531-7640-B2C4-6EB1B05B39F7}"/>
              </a:ext>
            </a:extLst>
          </p:cNvPr>
          <p:cNvSpPr/>
          <p:nvPr userDrawn="1"/>
        </p:nvSpPr>
        <p:spPr>
          <a:xfrm>
            <a:off x="0" y="0"/>
            <a:ext cx="12192000" cy="6858000"/>
          </a:xfrm>
          <a:prstGeom prst="rect">
            <a:avLst/>
          </a:prstGeom>
          <a:solidFill>
            <a:srgbClr val="0073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8F805847-4216-854B-BDC6-6E0F9050F842}"/>
              </a:ext>
            </a:extLst>
          </p:cNvPr>
          <p:cNvPicPr>
            <a:picLocks noChangeAspect="1"/>
          </p:cNvPicPr>
          <p:nvPr userDrawn="1"/>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03958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A5706C32-4A7F-904A-A159-858BADF285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 drawing&#10;&#10;Description automatically generated">
            <a:extLst>
              <a:ext uri="{FF2B5EF4-FFF2-40B4-BE49-F238E27FC236}">
                <a16:creationId xmlns:a16="http://schemas.microsoft.com/office/drawing/2014/main" id="{DCE32C8E-AD93-564F-8B06-E5E9585FFCF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ood&#10;&#10;Description automatically generated">
            <a:extLst>
              <a:ext uri="{FF2B5EF4-FFF2-40B4-BE49-F238E27FC236}">
                <a16:creationId xmlns:a16="http://schemas.microsoft.com/office/drawing/2014/main" id="{418E01C3-C0B3-CD4D-A23C-46B4FEE34FB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A36B4BA9-309F-334E-A8C9-AE868B684689}"/>
              </a:ext>
            </a:extLst>
          </p:cNvPr>
          <p:cNvSpPr>
            <a:spLocks noGrp="1"/>
          </p:cNvSpPr>
          <p:nvPr>
            <p:ph type="ctrTitle" hasCustomPrompt="1"/>
          </p:nvPr>
        </p:nvSpPr>
        <p:spPr>
          <a:xfrm>
            <a:off x="3150704" y="495088"/>
            <a:ext cx="8389575" cy="2441160"/>
          </a:xfrm>
          <a:prstGeom prst="rect">
            <a:avLst/>
          </a:prstGeom>
        </p:spPr>
        <p:txBody>
          <a:bodyPr anchor="t"/>
          <a:lstStyle>
            <a:lvl1pPr algn="l">
              <a:defRPr sz="4000" b="1" cap="none" spc="0">
                <a:ln w="18415" cmpd="sng">
                  <a:noFill/>
                  <a:prstDash val="solid"/>
                </a:ln>
                <a:solidFill>
                  <a:schemeClr val="tx2">
                    <a:lumMod val="75000"/>
                  </a:schemeClr>
                </a:solidFill>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9AC8EBA3-BD00-8C48-ADBA-8DABB356C09A}"/>
              </a:ext>
            </a:extLst>
          </p:cNvPr>
          <p:cNvSpPr>
            <a:spLocks noGrp="1"/>
          </p:cNvSpPr>
          <p:nvPr>
            <p:ph type="subTitle" idx="1" hasCustomPrompt="1"/>
          </p:nvPr>
        </p:nvSpPr>
        <p:spPr>
          <a:xfrm>
            <a:off x="3150704" y="3167505"/>
            <a:ext cx="8389575" cy="1752600"/>
          </a:xfrm>
          <a:prstGeom prst="rect">
            <a:avLst/>
          </a:prstGeom>
        </p:spPr>
        <p:txBody>
          <a:bodyPr/>
          <a:lstStyle>
            <a:lvl1pPr marL="0" indent="0" algn="l">
              <a:buNone/>
              <a:defRPr>
                <a:solidFill>
                  <a:schemeClr val="tx2">
                    <a:lumMod val="75000"/>
                  </a:schemeClr>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967292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11" name="Title 10">
            <a:extLst>
              <a:ext uri="{FF2B5EF4-FFF2-40B4-BE49-F238E27FC236}">
                <a16:creationId xmlns:a16="http://schemas.microsoft.com/office/drawing/2014/main" id="{5D59335E-859B-EA41-949E-B89FCE73C96E}"/>
              </a:ext>
            </a:extLst>
          </p:cNvPr>
          <p:cNvSpPr>
            <a:spLocks noGrp="1"/>
          </p:cNvSpPr>
          <p:nvPr>
            <p:ph type="title" hasCustomPrompt="1"/>
          </p:nvPr>
        </p:nvSpPr>
        <p:spPr>
          <a:xfrm>
            <a:off x="854337" y="715617"/>
            <a:ext cx="10483326" cy="975070"/>
          </a:xfrm>
          <a:prstGeom prst="rect">
            <a:avLst/>
          </a:prstGeom>
        </p:spPr>
        <p:txBody>
          <a:bodyPr anchor="ct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535119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title</a:t>
            </a:r>
          </a:p>
        </p:txBody>
      </p:sp>
    </p:spTree>
    <p:extLst>
      <p:ext uri="{BB962C8B-B14F-4D97-AF65-F5344CB8AC3E}">
        <p14:creationId xmlns:p14="http://schemas.microsoft.com/office/powerpoint/2010/main" val="407375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1500331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409152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776599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3922397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9084CF26-838B-4E40-ACF0-0614B36F1F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D234C7AA-D40B-5847-86A6-3CD23C130603}"/>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827A096B-CACF-5A49-BD46-861181D641C1}"/>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10335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chemeClr val="tx2">
                    <a:lumMod val="75000"/>
                  </a:schemeClr>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chemeClr val="tx2">
                    <a:lumMod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897714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5" name="Title 1">
            <a:extLst>
              <a:ext uri="{FF2B5EF4-FFF2-40B4-BE49-F238E27FC236}">
                <a16:creationId xmlns:a16="http://schemas.microsoft.com/office/drawing/2014/main" id="{AFDB4ACE-6BB7-DC43-94AC-F200D98BC3F2}"/>
              </a:ext>
            </a:extLst>
          </p:cNvPr>
          <p:cNvSpPr>
            <a:spLocks noGrp="1"/>
          </p:cNvSpPr>
          <p:nvPr>
            <p:ph type="title" hasCustomPrompt="1"/>
          </p:nvPr>
        </p:nvSpPr>
        <p:spPr>
          <a:xfrm>
            <a:off x="1524000" y="1599247"/>
            <a:ext cx="9143999"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title</a:t>
            </a:r>
          </a:p>
        </p:txBody>
      </p:sp>
    </p:spTree>
    <p:extLst>
      <p:ext uri="{BB962C8B-B14F-4D97-AF65-F5344CB8AC3E}">
        <p14:creationId xmlns:p14="http://schemas.microsoft.com/office/powerpoint/2010/main" val="23252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AE40E4B-A2A3-7344-AB57-DFD4DEF80991}"/>
              </a:ext>
            </a:extLst>
          </p:cNvPr>
          <p:cNvPicPr>
            <a:picLocks noChangeAspect="1"/>
          </p:cNvPicPr>
          <p:nvPr userDrawn="1"/>
        </p:nvPicPr>
        <p:blipFill>
          <a:blip r:embed="rId2"/>
          <a:stretch>
            <a:fillRect/>
          </a:stretch>
        </p:blipFill>
        <p:spPr>
          <a:xfrm>
            <a:off x="1524000" y="0"/>
            <a:ext cx="9144000" cy="6858000"/>
          </a:xfrm>
          <a:prstGeom prst="rect">
            <a:avLst/>
          </a:prstGeom>
        </p:spPr>
      </p:pic>
      <p:sp>
        <p:nvSpPr>
          <p:cNvPr id="6" name="Rectangle 5">
            <a:extLst>
              <a:ext uri="{FF2B5EF4-FFF2-40B4-BE49-F238E27FC236}">
                <a16:creationId xmlns:a16="http://schemas.microsoft.com/office/drawing/2014/main" id="{6997EF48-876B-0347-9579-189D84F2E965}"/>
              </a:ext>
            </a:extLst>
          </p:cNvPr>
          <p:cNvSpPr/>
          <p:nvPr userDrawn="1"/>
        </p:nvSpPr>
        <p:spPr>
          <a:xfrm>
            <a:off x="9128502" y="4277532"/>
            <a:ext cx="2805193" cy="2293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1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a:defRPr sz="2000">
                <a:solidFill>
                  <a:srgbClr val="595959"/>
                </a:solidFill>
                <a:latin typeface="Arial"/>
                <a:cs typeface="Arial"/>
              </a:defRPr>
            </a:lvl1pPr>
          </a:lstStyle>
          <a:p>
            <a:pPr lvl="0"/>
            <a:r>
              <a:rPr lang="en-US" dirty="0"/>
              <a:t>Click to edit text</a:t>
            </a:r>
          </a:p>
        </p:txBody>
      </p:sp>
      <p:sp>
        <p:nvSpPr>
          <p:cNvPr id="6" name="Title 10">
            <a:extLst>
              <a:ext uri="{FF2B5EF4-FFF2-40B4-BE49-F238E27FC236}">
                <a16:creationId xmlns:a16="http://schemas.microsoft.com/office/drawing/2014/main" id="{175FE108-4075-5A45-A4E9-9081D3B6D5C3}"/>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0">
            <a:extLst>
              <a:ext uri="{FF2B5EF4-FFF2-40B4-BE49-F238E27FC236}">
                <a16:creationId xmlns:a16="http://schemas.microsoft.com/office/drawing/2014/main" id="{F7B3874A-2DC5-F14B-8126-7334A2094A3C}"/>
              </a:ext>
            </a:extLst>
          </p:cNvPr>
          <p:cNvSpPr>
            <a:spLocks noGrp="1"/>
          </p:cNvSpPr>
          <p:nvPr>
            <p:ph type="title" hasCustomPrompt="1"/>
          </p:nvPr>
        </p:nvSpPr>
        <p:spPr>
          <a:xfrm>
            <a:off x="854337" y="715617"/>
            <a:ext cx="10483326" cy="975070"/>
          </a:xfrm>
          <a:prstGeom prst="rect">
            <a:avLst/>
          </a:prstGeom>
        </p:spPr>
        <p:txBody>
          <a:bodyPr anchor="ctr"/>
          <a:lstStyle>
            <a:lvl1pPr algn="ctr">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9084CF26-838B-4E40-ACF0-0614B36F1F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D234C7AA-D40B-5847-86A6-3CD23C13060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CC941C59-736C-AA42-A40C-1FD6A9C0F0A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ird&#10;&#10;Description automatically generated">
            <a:extLst>
              <a:ext uri="{FF2B5EF4-FFF2-40B4-BE49-F238E27FC236}">
                <a16:creationId xmlns:a16="http://schemas.microsoft.com/office/drawing/2014/main" id="{29667154-201A-9841-BEEE-FE4CF6604A60}"/>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F4913A5E-91C7-B946-A3C2-20ACDA0D96F4}"/>
              </a:ext>
            </a:extLst>
          </p:cNvPr>
          <p:cNvSpPr>
            <a:spLocks noGrp="1"/>
          </p:cNvSpPr>
          <p:nvPr>
            <p:ph type="title" hasCustomPrompt="1"/>
          </p:nvPr>
        </p:nvSpPr>
        <p:spPr>
          <a:xfrm>
            <a:off x="690040" y="1204857"/>
            <a:ext cx="10799595"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title</a:t>
            </a:r>
          </a:p>
        </p:txBody>
      </p:sp>
      <p:sp>
        <p:nvSpPr>
          <p:cNvPr id="14" name="Text Placeholder 2">
            <a:extLst>
              <a:ext uri="{FF2B5EF4-FFF2-40B4-BE49-F238E27FC236}">
                <a16:creationId xmlns:a16="http://schemas.microsoft.com/office/drawing/2014/main" id="{87E0C233-1CBA-F843-B340-70E8D4D42D4C}"/>
              </a:ext>
            </a:extLst>
          </p:cNvPr>
          <p:cNvSpPr>
            <a:spLocks noGrp="1"/>
          </p:cNvSpPr>
          <p:nvPr>
            <p:ph type="body" idx="1" hasCustomPrompt="1"/>
          </p:nvPr>
        </p:nvSpPr>
        <p:spPr>
          <a:xfrm>
            <a:off x="699248" y="3324431"/>
            <a:ext cx="10771789"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297994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2.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1.jp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0.jp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jp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591C326E-BF68-6445-9231-1C87CA8DE2E8}"/>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8B88693D-82A9-C941-B148-1250D9B2438F}"/>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7" r:id="rId9"/>
    <p:sldLayoutId id="214748369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B238D30-2F91-4C40-9D8B-1760377E0BC0}"/>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E4E9D20F-A939-7E47-A0F0-7A4B86BA1543}"/>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8844357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1" r:id="rId8"/>
    <p:sldLayoutId id="2147483703" r:id="rId9"/>
    <p:sldLayoutId id="214748370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591C326E-BF68-6445-9231-1C87CA8DE2E8}"/>
              </a:ext>
            </a:extLst>
          </p:cNvPr>
          <p:cNvPicPr>
            <a:picLocks noChangeAspect="1"/>
          </p:cNvPicPr>
          <p:nvPr userDrawn="1"/>
        </p:nvPicPr>
        <p:blipFill>
          <a:blip r:embed="rId12"/>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D886E8AC-23B8-D04F-ACEE-B128CD5224FC}"/>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325641107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ivyansh22/online-gaming-anxiety-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37BA-2E84-3549-8B00-4D6E2E7C8053}"/>
              </a:ext>
            </a:extLst>
          </p:cNvPr>
          <p:cNvSpPr>
            <a:spLocks noGrp="1"/>
          </p:cNvSpPr>
          <p:nvPr>
            <p:ph type="ctrTitle"/>
          </p:nvPr>
        </p:nvSpPr>
        <p:spPr>
          <a:xfrm>
            <a:off x="3514724" y="495088"/>
            <a:ext cx="8526993" cy="933662"/>
          </a:xfrm>
        </p:spPr>
        <p:txBody>
          <a:bodyPr/>
          <a:lstStyle/>
          <a:p>
            <a:r>
              <a:rPr lang="en-US" b="0" dirty="0">
                <a:latin typeface="Times New Roman" panose="02020603050405020304" pitchFamily="18" charset="0"/>
                <a:cs typeface="Times New Roman" panose="02020603050405020304" pitchFamily="18" charset="0"/>
              </a:rPr>
              <a:t>Generalized Anxiety Disorder</a:t>
            </a:r>
            <a:br>
              <a:rPr lang="en-US" b="0" dirty="0">
                <a:latin typeface="Times New Roman" panose="02020603050405020304" pitchFamily="18" charset="0"/>
                <a:cs typeface="Times New Roman" panose="02020603050405020304" pitchFamily="18" charset="0"/>
              </a:rPr>
            </a:br>
            <a:r>
              <a:rPr lang="en-US" sz="1400" b="0" dirty="0">
                <a:latin typeface="Times New Roman" panose="02020603050405020304" pitchFamily="18" charset="0"/>
                <a:cs typeface="Times New Roman" panose="02020603050405020304" pitchFamily="18" charset="0"/>
              </a:rPr>
              <a:t>DATS 6401 – Final Term Project</a:t>
            </a:r>
            <a:endParaRPr lang="en-US" b="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04025FF-B551-7A4B-9349-720975BC8529}"/>
              </a:ext>
            </a:extLst>
          </p:cNvPr>
          <p:cNvSpPr>
            <a:spLocks noGrp="1"/>
          </p:cNvSpPr>
          <p:nvPr>
            <p:ph type="subTitle" idx="1"/>
          </p:nvPr>
        </p:nvSpPr>
        <p:spPr>
          <a:xfrm>
            <a:off x="280928" y="3757613"/>
            <a:ext cx="8389575" cy="2640503"/>
          </a:xfrm>
        </p:spPr>
        <p:txBody>
          <a:bodyPr/>
          <a:lstStyle/>
          <a:p>
            <a:r>
              <a:rPr lang="en-US" sz="4000" u="sng" dirty="0">
                <a:latin typeface="Times New Roman" panose="02020603050405020304" pitchFamily="18" charset="0"/>
                <a:cs typeface="Times New Roman" panose="02020603050405020304" pitchFamily="18" charset="0"/>
              </a:rPr>
              <a:t>Presented by: </a:t>
            </a:r>
          </a:p>
          <a:p>
            <a:r>
              <a:rPr lang="en-US" sz="4000" dirty="0">
                <a:latin typeface="Times New Roman" panose="02020603050405020304" pitchFamily="18" charset="0"/>
                <a:cs typeface="Times New Roman" panose="02020603050405020304" pitchFamily="18" charset="0"/>
              </a:rPr>
              <a:t>Pranay Bhakthula</a:t>
            </a:r>
          </a:p>
        </p:txBody>
      </p:sp>
      <p:pic>
        <p:nvPicPr>
          <p:cNvPr id="6" name="Picture 5">
            <a:extLst>
              <a:ext uri="{FF2B5EF4-FFF2-40B4-BE49-F238E27FC236}">
                <a16:creationId xmlns:a16="http://schemas.microsoft.com/office/drawing/2014/main" id="{0ADD840A-AF16-484C-AD57-62A5F8C41452}"/>
              </a:ext>
            </a:extLst>
          </p:cNvPr>
          <p:cNvPicPr>
            <a:picLocks noChangeAspect="1"/>
          </p:cNvPicPr>
          <p:nvPr/>
        </p:nvPicPr>
        <p:blipFill>
          <a:blip r:embed="rId2"/>
          <a:stretch>
            <a:fillRect/>
          </a:stretch>
        </p:blipFill>
        <p:spPr>
          <a:xfrm>
            <a:off x="5800726" y="2314575"/>
            <a:ext cx="6240992" cy="4296454"/>
          </a:xfrm>
          <a:prstGeom prst="rect">
            <a:avLst/>
          </a:prstGeom>
        </p:spPr>
      </p:pic>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B9EF6E-282D-4BC1-96CD-A09032BFAE0C}"/>
              </a:ext>
            </a:extLst>
          </p:cNvPr>
          <p:cNvPicPr>
            <a:picLocks noGrp="1" noChangeAspect="1"/>
          </p:cNvPicPr>
          <p:nvPr>
            <p:ph idx="13"/>
          </p:nvPr>
        </p:nvPicPr>
        <p:blipFill>
          <a:blip r:embed="rId2"/>
          <a:stretch>
            <a:fillRect/>
          </a:stretch>
        </p:blipFill>
        <p:spPr>
          <a:xfrm>
            <a:off x="595618" y="810558"/>
            <a:ext cx="5715805" cy="4286854"/>
          </a:xfrm>
        </p:spPr>
      </p:pic>
      <p:pic>
        <p:nvPicPr>
          <p:cNvPr id="6" name="Picture 5">
            <a:extLst>
              <a:ext uri="{FF2B5EF4-FFF2-40B4-BE49-F238E27FC236}">
                <a16:creationId xmlns:a16="http://schemas.microsoft.com/office/drawing/2014/main" id="{8F7E4555-76C2-4BC7-9C48-3D5469FD7A64}"/>
              </a:ext>
            </a:extLst>
          </p:cNvPr>
          <p:cNvPicPr>
            <a:picLocks noChangeAspect="1"/>
          </p:cNvPicPr>
          <p:nvPr/>
        </p:nvPicPr>
        <p:blipFill>
          <a:blip r:embed="rId3"/>
          <a:stretch>
            <a:fillRect/>
          </a:stretch>
        </p:blipFill>
        <p:spPr>
          <a:xfrm>
            <a:off x="5992537" y="969234"/>
            <a:ext cx="5935594" cy="4451696"/>
          </a:xfrm>
          <a:prstGeom prst="rect">
            <a:avLst/>
          </a:prstGeom>
        </p:spPr>
      </p:pic>
    </p:spTree>
    <p:extLst>
      <p:ext uri="{BB962C8B-B14F-4D97-AF65-F5344CB8AC3E}">
        <p14:creationId xmlns:p14="http://schemas.microsoft.com/office/powerpoint/2010/main" val="373453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B63F4C8-D0F2-D243-8A41-2F8585EB17E6}"/>
              </a:ext>
            </a:extLst>
          </p:cNvPr>
          <p:cNvSpPr txBox="1"/>
          <p:nvPr/>
        </p:nvSpPr>
        <p:spPr>
          <a:xfrm>
            <a:off x="815546" y="383059"/>
            <a:ext cx="3134191" cy="923330"/>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Normality test </a:t>
            </a:r>
            <a:endParaRPr lang="en-US" sz="3600" u="sng" dirty="0">
              <a:latin typeface="Times New Roman" panose="02020603050405020304" pitchFamily="18" charset="0"/>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6D5B018D-E381-4067-B07A-CFC5F445F701}"/>
              </a:ext>
            </a:extLst>
          </p:cNvPr>
          <p:cNvPicPr>
            <a:picLocks noChangeAspect="1"/>
          </p:cNvPicPr>
          <p:nvPr/>
        </p:nvPicPr>
        <p:blipFill>
          <a:blip r:embed="rId2"/>
          <a:stretch>
            <a:fillRect/>
          </a:stretch>
        </p:blipFill>
        <p:spPr>
          <a:xfrm>
            <a:off x="815546" y="1306389"/>
            <a:ext cx="4511431" cy="2110923"/>
          </a:xfrm>
          <a:prstGeom prst="rect">
            <a:avLst/>
          </a:prstGeom>
        </p:spPr>
      </p:pic>
      <p:pic>
        <p:nvPicPr>
          <p:cNvPr id="5" name="Picture 4">
            <a:extLst>
              <a:ext uri="{FF2B5EF4-FFF2-40B4-BE49-F238E27FC236}">
                <a16:creationId xmlns:a16="http://schemas.microsoft.com/office/drawing/2014/main" id="{F241A438-DB16-424A-96BE-43BC5BBFB701}"/>
              </a:ext>
            </a:extLst>
          </p:cNvPr>
          <p:cNvPicPr>
            <a:picLocks noChangeAspect="1"/>
          </p:cNvPicPr>
          <p:nvPr/>
        </p:nvPicPr>
        <p:blipFill>
          <a:blip r:embed="rId3"/>
          <a:stretch>
            <a:fillRect/>
          </a:stretch>
        </p:blipFill>
        <p:spPr>
          <a:xfrm>
            <a:off x="6028243" y="1306388"/>
            <a:ext cx="5365650" cy="2110923"/>
          </a:xfrm>
          <a:prstGeom prst="rect">
            <a:avLst/>
          </a:prstGeom>
        </p:spPr>
      </p:pic>
      <p:pic>
        <p:nvPicPr>
          <p:cNvPr id="8" name="Picture 7">
            <a:extLst>
              <a:ext uri="{FF2B5EF4-FFF2-40B4-BE49-F238E27FC236}">
                <a16:creationId xmlns:a16="http://schemas.microsoft.com/office/drawing/2014/main" id="{8563B156-BE3F-4DA6-82BB-C770C0A675A3}"/>
              </a:ext>
            </a:extLst>
          </p:cNvPr>
          <p:cNvPicPr>
            <a:picLocks noChangeAspect="1"/>
          </p:cNvPicPr>
          <p:nvPr/>
        </p:nvPicPr>
        <p:blipFill>
          <a:blip r:embed="rId4"/>
          <a:stretch>
            <a:fillRect/>
          </a:stretch>
        </p:blipFill>
        <p:spPr>
          <a:xfrm>
            <a:off x="815546" y="3981755"/>
            <a:ext cx="4652838" cy="1915706"/>
          </a:xfrm>
          <a:prstGeom prst="rect">
            <a:avLst/>
          </a:prstGeom>
        </p:spPr>
      </p:pic>
      <p:pic>
        <p:nvPicPr>
          <p:cNvPr id="10" name="Picture 9">
            <a:extLst>
              <a:ext uri="{FF2B5EF4-FFF2-40B4-BE49-F238E27FC236}">
                <a16:creationId xmlns:a16="http://schemas.microsoft.com/office/drawing/2014/main" id="{73EE2E8C-E189-4D26-9C02-F39F3535A969}"/>
              </a:ext>
            </a:extLst>
          </p:cNvPr>
          <p:cNvPicPr>
            <a:picLocks noChangeAspect="1"/>
          </p:cNvPicPr>
          <p:nvPr/>
        </p:nvPicPr>
        <p:blipFill>
          <a:blip r:embed="rId5"/>
          <a:stretch>
            <a:fillRect/>
          </a:stretch>
        </p:blipFill>
        <p:spPr>
          <a:xfrm>
            <a:off x="6028243" y="3981755"/>
            <a:ext cx="5348211" cy="2079340"/>
          </a:xfrm>
          <a:prstGeom prst="rect">
            <a:avLst/>
          </a:prstGeom>
        </p:spPr>
      </p:pic>
    </p:spTree>
    <p:extLst>
      <p:ext uri="{BB962C8B-B14F-4D97-AF65-F5344CB8AC3E}">
        <p14:creationId xmlns:p14="http://schemas.microsoft.com/office/powerpoint/2010/main" val="4193689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0B57D8-B56A-4093-BBA2-EC75C2475302}"/>
              </a:ext>
            </a:extLst>
          </p:cNvPr>
          <p:cNvPicPr>
            <a:picLocks noChangeAspect="1"/>
          </p:cNvPicPr>
          <p:nvPr/>
        </p:nvPicPr>
        <p:blipFill>
          <a:blip r:embed="rId2"/>
          <a:stretch>
            <a:fillRect/>
          </a:stretch>
        </p:blipFill>
        <p:spPr>
          <a:xfrm>
            <a:off x="319150" y="364879"/>
            <a:ext cx="5293085" cy="2021664"/>
          </a:xfrm>
          <a:prstGeom prst="rect">
            <a:avLst/>
          </a:prstGeom>
        </p:spPr>
      </p:pic>
      <p:pic>
        <p:nvPicPr>
          <p:cNvPr id="7" name="Picture 6">
            <a:extLst>
              <a:ext uri="{FF2B5EF4-FFF2-40B4-BE49-F238E27FC236}">
                <a16:creationId xmlns:a16="http://schemas.microsoft.com/office/drawing/2014/main" id="{DCA49A75-EB1F-4497-AA20-50DFA8970C4B}"/>
              </a:ext>
            </a:extLst>
          </p:cNvPr>
          <p:cNvPicPr>
            <a:picLocks noChangeAspect="1"/>
          </p:cNvPicPr>
          <p:nvPr/>
        </p:nvPicPr>
        <p:blipFill>
          <a:blip r:embed="rId3"/>
          <a:stretch>
            <a:fillRect/>
          </a:stretch>
        </p:blipFill>
        <p:spPr>
          <a:xfrm>
            <a:off x="6635694" y="364879"/>
            <a:ext cx="5081478" cy="2021664"/>
          </a:xfrm>
          <a:prstGeom prst="rect">
            <a:avLst/>
          </a:prstGeom>
        </p:spPr>
      </p:pic>
      <p:pic>
        <p:nvPicPr>
          <p:cNvPr id="9" name="Picture 8">
            <a:extLst>
              <a:ext uri="{FF2B5EF4-FFF2-40B4-BE49-F238E27FC236}">
                <a16:creationId xmlns:a16="http://schemas.microsoft.com/office/drawing/2014/main" id="{8175DD0B-B3C8-4A79-9720-D1BFB3B656E4}"/>
              </a:ext>
            </a:extLst>
          </p:cNvPr>
          <p:cNvPicPr>
            <a:picLocks noChangeAspect="1"/>
          </p:cNvPicPr>
          <p:nvPr/>
        </p:nvPicPr>
        <p:blipFill>
          <a:blip r:embed="rId4"/>
          <a:stretch>
            <a:fillRect/>
          </a:stretch>
        </p:blipFill>
        <p:spPr>
          <a:xfrm>
            <a:off x="6635694" y="3154343"/>
            <a:ext cx="5110729" cy="2146010"/>
          </a:xfrm>
          <a:prstGeom prst="rect">
            <a:avLst/>
          </a:prstGeom>
        </p:spPr>
      </p:pic>
      <p:sp>
        <p:nvSpPr>
          <p:cNvPr id="10" name="TextBox 9">
            <a:extLst>
              <a:ext uri="{FF2B5EF4-FFF2-40B4-BE49-F238E27FC236}">
                <a16:creationId xmlns:a16="http://schemas.microsoft.com/office/drawing/2014/main" id="{B049C35F-0035-480C-AF45-D75D7EE9DE0F}"/>
              </a:ext>
            </a:extLst>
          </p:cNvPr>
          <p:cNvSpPr txBox="1"/>
          <p:nvPr/>
        </p:nvSpPr>
        <p:spPr>
          <a:xfrm>
            <a:off x="319150" y="2726422"/>
            <a:ext cx="5595089" cy="646331"/>
          </a:xfrm>
          <a:prstGeom prst="rect">
            <a:avLst/>
          </a:prstGeom>
          <a:noFill/>
        </p:spPr>
        <p:txBody>
          <a:bodyPr wrap="square" rtlCol="0">
            <a:spAutoFit/>
          </a:bodyPr>
          <a:lstStyle/>
          <a:p>
            <a:r>
              <a:rPr lang="en-IN" dirty="0"/>
              <a:t>From the normality test of all the numeric data, we can see that non of the variable is Normally distributed</a:t>
            </a:r>
          </a:p>
        </p:txBody>
      </p:sp>
    </p:spTree>
    <p:extLst>
      <p:ext uri="{BB962C8B-B14F-4D97-AF65-F5344CB8AC3E}">
        <p14:creationId xmlns:p14="http://schemas.microsoft.com/office/powerpoint/2010/main" val="283272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0E0CC9-A4F7-F84A-B968-63CA63283047}"/>
              </a:ext>
            </a:extLst>
          </p:cNvPr>
          <p:cNvSpPr txBox="1"/>
          <p:nvPr/>
        </p:nvSpPr>
        <p:spPr>
          <a:xfrm>
            <a:off x="543697" y="469557"/>
            <a:ext cx="10204717" cy="923330"/>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Heatmap &amp; Pearson correlation coefficient matrix </a:t>
            </a:r>
            <a:endParaRPr lang="en-US" sz="3600" u="sng" dirty="0">
              <a:latin typeface="Times New Roman" panose="02020603050405020304" pitchFamily="18" charset="0"/>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09B50D60-3CC7-4C6E-90A5-CB3F1464932E}"/>
              </a:ext>
            </a:extLst>
          </p:cNvPr>
          <p:cNvPicPr>
            <a:picLocks noChangeAspect="1"/>
          </p:cNvPicPr>
          <p:nvPr/>
        </p:nvPicPr>
        <p:blipFill>
          <a:blip r:embed="rId2"/>
          <a:stretch>
            <a:fillRect/>
          </a:stretch>
        </p:blipFill>
        <p:spPr>
          <a:xfrm>
            <a:off x="6344875" y="1191551"/>
            <a:ext cx="5782392" cy="4437462"/>
          </a:xfrm>
          <a:prstGeom prst="rect">
            <a:avLst/>
          </a:prstGeom>
        </p:spPr>
      </p:pic>
      <p:sp>
        <p:nvSpPr>
          <p:cNvPr id="2" name="TextBox 1">
            <a:extLst>
              <a:ext uri="{FF2B5EF4-FFF2-40B4-BE49-F238E27FC236}">
                <a16:creationId xmlns:a16="http://schemas.microsoft.com/office/drawing/2014/main" id="{887D9821-9DFF-46C5-B4E4-27961901447E}"/>
              </a:ext>
            </a:extLst>
          </p:cNvPr>
          <p:cNvSpPr txBox="1"/>
          <p:nvPr/>
        </p:nvSpPr>
        <p:spPr>
          <a:xfrm>
            <a:off x="461394" y="1728132"/>
            <a:ext cx="5444456" cy="646331"/>
          </a:xfrm>
          <a:prstGeom prst="rect">
            <a:avLst/>
          </a:prstGeom>
          <a:noFill/>
        </p:spPr>
        <p:txBody>
          <a:bodyPr wrap="square" rtlCol="0">
            <a:spAutoFit/>
          </a:bodyPr>
          <a:lstStyle/>
          <a:p>
            <a:r>
              <a:rPr lang="en-IN" dirty="0"/>
              <a:t>We can observe that from the correlation plot all the columns as weakly correlated with each other.</a:t>
            </a:r>
          </a:p>
        </p:txBody>
      </p:sp>
    </p:spTree>
    <p:extLst>
      <p:ext uri="{BB962C8B-B14F-4D97-AF65-F5344CB8AC3E}">
        <p14:creationId xmlns:p14="http://schemas.microsoft.com/office/powerpoint/2010/main" val="99439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5DD7F-319D-8049-87EB-E1925B34E413}"/>
              </a:ext>
            </a:extLst>
          </p:cNvPr>
          <p:cNvSpPr>
            <a:spLocks noGrp="1"/>
          </p:cNvSpPr>
          <p:nvPr>
            <p:ph type="title"/>
          </p:nvPr>
        </p:nvSpPr>
        <p:spPr>
          <a:xfrm>
            <a:off x="838200" y="456125"/>
            <a:ext cx="10483326" cy="975070"/>
          </a:xfrm>
        </p:spPr>
        <p:txBody>
          <a:bodyPr/>
          <a:lstStyle/>
          <a:p>
            <a:r>
              <a:rPr lang="en-US" sz="3600" u="sng" dirty="0">
                <a:solidFill>
                  <a:schemeClr val="tx1"/>
                </a:solidFill>
                <a:latin typeface="Times New Roman" panose="02020603050405020304" pitchFamily="18" charset="0"/>
                <a:cs typeface="Times New Roman" panose="02020603050405020304" pitchFamily="18" charset="0"/>
              </a:rPr>
              <a:t>Statistics</a:t>
            </a:r>
            <a:r>
              <a:rPr lang="en-US" dirty="0"/>
              <a:t> </a:t>
            </a:r>
            <a:endParaRPr lang="en-US" dirty="0">
              <a:effectLst/>
            </a:endParaRPr>
          </a:p>
        </p:txBody>
      </p:sp>
      <p:pic>
        <p:nvPicPr>
          <p:cNvPr id="4" name="Picture 3">
            <a:extLst>
              <a:ext uri="{FF2B5EF4-FFF2-40B4-BE49-F238E27FC236}">
                <a16:creationId xmlns:a16="http://schemas.microsoft.com/office/drawing/2014/main" id="{52063BC1-26E1-4D83-9EDF-5DB70029A929}"/>
              </a:ext>
            </a:extLst>
          </p:cNvPr>
          <p:cNvPicPr>
            <a:picLocks noChangeAspect="1"/>
          </p:cNvPicPr>
          <p:nvPr/>
        </p:nvPicPr>
        <p:blipFill>
          <a:blip r:embed="rId2"/>
          <a:stretch>
            <a:fillRect/>
          </a:stretch>
        </p:blipFill>
        <p:spPr>
          <a:xfrm>
            <a:off x="5264766" y="1358391"/>
            <a:ext cx="6226080" cy="3939881"/>
          </a:xfrm>
          <a:prstGeom prst="rect">
            <a:avLst/>
          </a:prstGeom>
        </p:spPr>
      </p:pic>
      <p:sp>
        <p:nvSpPr>
          <p:cNvPr id="5" name="TextBox 4">
            <a:extLst>
              <a:ext uri="{FF2B5EF4-FFF2-40B4-BE49-F238E27FC236}">
                <a16:creationId xmlns:a16="http://schemas.microsoft.com/office/drawing/2014/main" id="{4CB530E4-A8FD-4508-ADFA-FB27F7002A6B}"/>
              </a:ext>
            </a:extLst>
          </p:cNvPr>
          <p:cNvSpPr txBox="1"/>
          <p:nvPr/>
        </p:nvSpPr>
        <p:spPr>
          <a:xfrm>
            <a:off x="310393" y="1431195"/>
            <a:ext cx="4420998" cy="3416320"/>
          </a:xfrm>
          <a:prstGeom prst="rect">
            <a:avLst/>
          </a:prstGeom>
          <a:noFill/>
        </p:spPr>
        <p:txBody>
          <a:bodyPr wrap="square" rtlCol="0">
            <a:spAutoFit/>
          </a:bodyPr>
          <a:lstStyle/>
          <a:p>
            <a:r>
              <a:rPr lang="en-IN" dirty="0"/>
              <a:t>We can observe that most of the data is within 10-20 range by observing the means.</a:t>
            </a:r>
          </a:p>
          <a:p>
            <a:endParaRPr lang="en-IN" dirty="0"/>
          </a:p>
          <a:p>
            <a:r>
              <a:rPr lang="en-IN" dirty="0"/>
              <a:t>Narcissism has the least mean and Hours has the highest mean</a:t>
            </a:r>
          </a:p>
          <a:p>
            <a:endParaRPr lang="en-IN" dirty="0"/>
          </a:p>
          <a:p>
            <a:r>
              <a:rPr lang="en-IN" dirty="0"/>
              <a:t>Narcissism has the least standard deviation and Hours has the highest standard deviation, SPIN_T standard deviation is very close to Hours</a:t>
            </a:r>
          </a:p>
          <a:p>
            <a:endParaRPr lang="en-IN" dirty="0"/>
          </a:p>
          <a:p>
            <a:endParaRPr lang="en-IN" dirty="0"/>
          </a:p>
        </p:txBody>
      </p:sp>
    </p:spTree>
    <p:extLst>
      <p:ext uri="{BB962C8B-B14F-4D97-AF65-F5344CB8AC3E}">
        <p14:creationId xmlns:p14="http://schemas.microsoft.com/office/powerpoint/2010/main" val="713723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BD3EDC3-BF67-8D43-9F66-8C6F2C60178C}"/>
              </a:ext>
            </a:extLst>
          </p:cNvPr>
          <p:cNvSpPr/>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0" cap="none" spc="0">
                <a:ln w="0"/>
                <a:solidFill>
                  <a:srgbClr val="FFFFFF"/>
                </a:solidFill>
                <a:effectLst>
                  <a:outerShdw blurRad="38100" dist="19050" dir="2700000" algn="tl" rotWithShape="0">
                    <a:schemeClr val="dk1">
                      <a:alpha val="40000"/>
                    </a:schemeClr>
                  </a:outerShdw>
                </a:effectLst>
                <a:latin typeface="+mj-lt"/>
                <a:ea typeface="+mj-ea"/>
                <a:cs typeface="+mj-cs"/>
              </a:rPr>
              <a:t>                           </a:t>
            </a:r>
            <a:r>
              <a:rPr lang="en-US" sz="3600" b="1" u="sng">
                <a:solidFill>
                  <a:srgbClr val="FFFFFF"/>
                </a:solidFill>
                <a:latin typeface="+mj-lt"/>
                <a:ea typeface="+mj-ea"/>
                <a:cs typeface="+mj-cs"/>
              </a:rPr>
              <a:t>Data visualization </a:t>
            </a:r>
            <a:endParaRPr lang="en-US" sz="3600" u="sng">
              <a:solidFill>
                <a:srgbClr val="FFFFFF"/>
              </a:solidFill>
              <a:latin typeface="+mj-lt"/>
              <a:ea typeface="+mj-ea"/>
              <a:cs typeface="+mj-cs"/>
            </a:endParaRPr>
          </a:p>
          <a:p>
            <a:pPr>
              <a:lnSpc>
                <a:spcPct val="90000"/>
              </a:lnSpc>
              <a:spcBef>
                <a:spcPct val="0"/>
              </a:spcBef>
              <a:spcAft>
                <a:spcPts val="600"/>
              </a:spcAft>
            </a:pPr>
            <a:endParaRPr lang="en-US" sz="3600" b="0" cap="none" spc="0">
              <a:ln w="0"/>
              <a:solidFill>
                <a:srgbClr val="FFFFFF"/>
              </a:solidFill>
              <a:effectLst>
                <a:outerShdw blurRad="38100" dist="19050" dir="2700000" algn="tl" rotWithShape="0">
                  <a:schemeClr val="dk1">
                    <a:alpha val="40000"/>
                  </a:schemeClr>
                </a:outerShdw>
              </a:effectLst>
              <a:latin typeface="+mj-lt"/>
              <a:ea typeface="+mj-ea"/>
              <a:cs typeface="+mj-cs"/>
            </a:endParaRP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0 Types of Data Visualization Made Simple (Graphs &amp; Charts)">
            <a:extLst>
              <a:ext uri="{FF2B5EF4-FFF2-40B4-BE49-F238E27FC236}">
                <a16:creationId xmlns:a16="http://schemas.microsoft.com/office/drawing/2014/main" id="{C83D3A9F-A2BB-5E4B-8444-8176EE30BB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15"/>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257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1B7694-5AF8-D24D-8F16-7B900B183613}"/>
              </a:ext>
            </a:extLst>
          </p:cNvPr>
          <p:cNvSpPr>
            <a:spLocks noGrp="1"/>
          </p:cNvSpPr>
          <p:nvPr>
            <p:ph type="title"/>
          </p:nvPr>
        </p:nvSpPr>
        <p:spPr>
          <a:xfrm>
            <a:off x="384781" y="344915"/>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Line plot </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EE44CEDA-B49F-4F83-8952-F34CDC09D9E2}"/>
              </a:ext>
            </a:extLst>
          </p:cNvPr>
          <p:cNvPicPr>
            <a:picLocks noChangeAspect="1"/>
          </p:cNvPicPr>
          <p:nvPr/>
        </p:nvPicPr>
        <p:blipFill>
          <a:blip r:embed="rId2"/>
          <a:stretch>
            <a:fillRect/>
          </a:stretch>
        </p:blipFill>
        <p:spPr>
          <a:xfrm>
            <a:off x="955503" y="1169519"/>
            <a:ext cx="8431777" cy="4962865"/>
          </a:xfrm>
          <a:prstGeom prst="rect">
            <a:avLst/>
          </a:prstGeom>
        </p:spPr>
      </p:pic>
    </p:spTree>
    <p:extLst>
      <p:ext uri="{BB962C8B-B14F-4D97-AF65-F5344CB8AC3E}">
        <p14:creationId xmlns:p14="http://schemas.microsoft.com/office/powerpoint/2010/main" val="231491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82763A-C956-4F2C-BA5B-63FEC16F211A}"/>
              </a:ext>
            </a:extLst>
          </p:cNvPr>
          <p:cNvPicPr>
            <a:picLocks noChangeAspect="1"/>
          </p:cNvPicPr>
          <p:nvPr/>
        </p:nvPicPr>
        <p:blipFill>
          <a:blip r:embed="rId2"/>
          <a:stretch>
            <a:fillRect/>
          </a:stretch>
        </p:blipFill>
        <p:spPr>
          <a:xfrm>
            <a:off x="397502" y="543324"/>
            <a:ext cx="10315240" cy="5572977"/>
          </a:xfrm>
          <a:prstGeom prst="rect">
            <a:avLst/>
          </a:prstGeom>
        </p:spPr>
      </p:pic>
    </p:spTree>
    <p:extLst>
      <p:ext uri="{BB962C8B-B14F-4D97-AF65-F5344CB8AC3E}">
        <p14:creationId xmlns:p14="http://schemas.microsoft.com/office/powerpoint/2010/main" val="3411228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E2309-D850-C341-96B8-B525EC77760B}"/>
              </a:ext>
            </a:extLst>
          </p:cNvPr>
          <p:cNvSpPr>
            <a:spLocks noGrp="1"/>
          </p:cNvSpPr>
          <p:nvPr>
            <p:ph type="title"/>
          </p:nvPr>
        </p:nvSpPr>
        <p:spPr>
          <a:xfrm>
            <a:off x="335353" y="258417"/>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Bar plot : stack, group </a:t>
            </a:r>
            <a:br>
              <a:rPr lang="en-US" sz="3200" u="sng" dirty="0">
                <a:solidFill>
                  <a:schemeClr val="tx1"/>
                </a:solidFill>
                <a:latin typeface="Times New Roman" panose="02020603050405020304" pitchFamily="18" charset="0"/>
                <a:cs typeface="Times New Roman" panose="02020603050405020304" pitchFamily="18" charset="0"/>
              </a:rPr>
            </a:br>
            <a:endParaRPr lang="en-US" sz="3200" u="sng" dirty="0"/>
          </a:p>
        </p:txBody>
      </p:sp>
      <p:pic>
        <p:nvPicPr>
          <p:cNvPr id="5" name="Picture 4">
            <a:extLst>
              <a:ext uri="{FF2B5EF4-FFF2-40B4-BE49-F238E27FC236}">
                <a16:creationId xmlns:a16="http://schemas.microsoft.com/office/drawing/2014/main" id="{B3672FAD-6126-45BB-9C5E-F957BC633380}"/>
              </a:ext>
            </a:extLst>
          </p:cNvPr>
          <p:cNvPicPr>
            <a:picLocks noChangeAspect="1"/>
          </p:cNvPicPr>
          <p:nvPr/>
        </p:nvPicPr>
        <p:blipFill>
          <a:blip r:embed="rId2"/>
          <a:stretch>
            <a:fillRect/>
          </a:stretch>
        </p:blipFill>
        <p:spPr>
          <a:xfrm>
            <a:off x="999526" y="1006679"/>
            <a:ext cx="8731703" cy="5198810"/>
          </a:xfrm>
          <a:prstGeom prst="rect">
            <a:avLst/>
          </a:prstGeom>
        </p:spPr>
      </p:pic>
    </p:spTree>
    <p:extLst>
      <p:ext uri="{BB962C8B-B14F-4D97-AF65-F5344CB8AC3E}">
        <p14:creationId xmlns:p14="http://schemas.microsoft.com/office/powerpoint/2010/main" val="2287879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6DFDE6-4CB1-4665-B3F3-D7DD5068AD7C}"/>
              </a:ext>
            </a:extLst>
          </p:cNvPr>
          <p:cNvSpPr>
            <a:spLocks noGrp="1"/>
          </p:cNvSpPr>
          <p:nvPr>
            <p:ph type="title"/>
          </p:nvPr>
        </p:nvSpPr>
        <p:spPr>
          <a:xfrm>
            <a:off x="838200" y="304557"/>
            <a:ext cx="10483326" cy="975070"/>
          </a:xfrm>
        </p:spPr>
        <p:txBody>
          <a:bodyPr/>
          <a:lstStyle/>
          <a:p>
            <a:r>
              <a:rPr lang="en-IN" sz="2000" dirty="0"/>
              <a:t>Bar group plot</a:t>
            </a:r>
          </a:p>
        </p:txBody>
      </p:sp>
      <p:pic>
        <p:nvPicPr>
          <p:cNvPr id="5" name="Picture 4">
            <a:extLst>
              <a:ext uri="{FF2B5EF4-FFF2-40B4-BE49-F238E27FC236}">
                <a16:creationId xmlns:a16="http://schemas.microsoft.com/office/drawing/2014/main" id="{7FAD6D64-E7B1-4F21-88DD-75A5D9900FDE}"/>
              </a:ext>
            </a:extLst>
          </p:cNvPr>
          <p:cNvPicPr>
            <a:picLocks noChangeAspect="1"/>
          </p:cNvPicPr>
          <p:nvPr/>
        </p:nvPicPr>
        <p:blipFill>
          <a:blip r:embed="rId2"/>
          <a:stretch>
            <a:fillRect/>
          </a:stretch>
        </p:blipFill>
        <p:spPr>
          <a:xfrm>
            <a:off x="749839" y="1257209"/>
            <a:ext cx="10222961" cy="5296234"/>
          </a:xfrm>
          <a:prstGeom prst="rect">
            <a:avLst/>
          </a:prstGeom>
        </p:spPr>
      </p:pic>
    </p:spTree>
    <p:extLst>
      <p:ext uri="{BB962C8B-B14F-4D97-AF65-F5344CB8AC3E}">
        <p14:creationId xmlns:p14="http://schemas.microsoft.com/office/powerpoint/2010/main" val="350267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AAC68878-C73D-1A43-B103-6DDF1682CD40}"/>
              </a:ext>
            </a:extLst>
          </p:cNvPr>
          <p:cNvSpPr>
            <a:spLocks noGrp="1"/>
          </p:cNvSpPr>
          <p:nvPr>
            <p:ph type="title"/>
          </p:nvPr>
        </p:nvSpPr>
        <p:spPr>
          <a:xfrm>
            <a:off x="966951" y="899778"/>
            <a:ext cx="2669406" cy="1781175"/>
          </a:xfrm>
        </p:spPr>
        <p:txBody>
          <a:bodyPr vert="horz" lIns="91440" tIns="45720" rIns="91440" bIns="45720" rtlCol="0" anchor="ctr">
            <a:normAutofit/>
          </a:bodyPr>
          <a:lstStyle/>
          <a:p>
            <a:r>
              <a:rPr lang="en-US" sz="3200" kern="1200" dirty="0">
                <a:solidFill>
                  <a:srgbClr val="FFFFFF"/>
                </a:solidFill>
                <a:latin typeface="+mj-lt"/>
                <a:ea typeface="+mj-ea"/>
                <a:cs typeface="+mj-cs"/>
              </a:rPr>
              <a:t>Today’s Discussion</a:t>
            </a:r>
          </a:p>
        </p:txBody>
      </p:sp>
      <p:sp>
        <p:nvSpPr>
          <p:cNvPr id="9" name="Content Placeholder 8">
            <a:extLst>
              <a:ext uri="{FF2B5EF4-FFF2-40B4-BE49-F238E27FC236}">
                <a16:creationId xmlns:a16="http://schemas.microsoft.com/office/drawing/2014/main" id="{E268E9A2-997A-42D5-A87B-F921C446DFA0}"/>
              </a:ext>
            </a:extLst>
          </p:cNvPr>
          <p:cNvSpPr>
            <a:spLocks noGrp="1"/>
          </p:cNvSpPr>
          <p:nvPr>
            <p:ph idx="13"/>
          </p:nvPr>
        </p:nvSpPr>
        <p:spPr>
          <a:xfrm>
            <a:off x="717423" y="3167835"/>
            <a:ext cx="3342509" cy="2738476"/>
          </a:xfrm>
        </p:spPr>
        <p:txBody>
          <a:bodyPr vert="horz" lIns="91440" tIns="45720" rIns="91440" bIns="45720" rtlCol="0">
            <a:normAutofit fontScale="47500" lnSpcReduction="20000"/>
          </a:bodyPr>
          <a:lstStyle/>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Introduction</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Dataset Description</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Data Preprocessing</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Outlier detection</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PCA</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Normality test</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Data transformation</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Heat map</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Statistics</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Data visualization</a:t>
            </a:r>
          </a:p>
          <a:p>
            <a:pPr indent="-2286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Results</a:t>
            </a:r>
          </a:p>
          <a:p>
            <a:pPr indent="-228600">
              <a:buFont typeface="Arial" panose="020B0604020202020204" pitchFamily="34" charset="0"/>
              <a:buChar char="•"/>
            </a:pPr>
            <a:endParaRPr lang="en-US" sz="1600" dirty="0">
              <a:solidFill>
                <a:schemeClr val="tx1"/>
              </a:solidFill>
              <a:latin typeface="+mn-lt"/>
              <a:cs typeface="+mn-cs"/>
            </a:endParaRPr>
          </a:p>
        </p:txBody>
      </p:sp>
      <p:pic>
        <p:nvPicPr>
          <p:cNvPr id="5" name="Content Placeholder 4" descr="A picture containing indoor, person, wall, camera&#10;&#10;Description automatically generated">
            <a:extLst>
              <a:ext uri="{FF2B5EF4-FFF2-40B4-BE49-F238E27FC236}">
                <a16:creationId xmlns:a16="http://schemas.microsoft.com/office/drawing/2014/main" id="{A111BA92-F2F9-5848-B48B-09C4722FC8A9}"/>
              </a:ext>
            </a:extLst>
          </p:cNvPr>
          <p:cNvPicPr>
            <a:picLocks noChangeAspect="1"/>
          </p:cNvPicPr>
          <p:nvPr/>
        </p:nvPicPr>
        <p:blipFill>
          <a:blip r:embed="rId2"/>
          <a:stretch>
            <a:fillRect/>
          </a:stretch>
        </p:blipFill>
        <p:spPr>
          <a:xfrm>
            <a:off x="4662102" y="1070425"/>
            <a:ext cx="6903723" cy="4594113"/>
          </a:xfrm>
          <a:prstGeom prst="rect">
            <a:avLst/>
          </a:prstGeom>
        </p:spPr>
      </p:pic>
    </p:spTree>
    <p:extLst>
      <p:ext uri="{BB962C8B-B14F-4D97-AF65-F5344CB8AC3E}">
        <p14:creationId xmlns:p14="http://schemas.microsoft.com/office/powerpoint/2010/main" val="138058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853D85-AF60-D341-B3F2-2B4E3070ABC7}"/>
              </a:ext>
            </a:extLst>
          </p:cNvPr>
          <p:cNvSpPr>
            <a:spLocks noGrp="1"/>
          </p:cNvSpPr>
          <p:nvPr>
            <p:ph type="title"/>
          </p:nvPr>
        </p:nvSpPr>
        <p:spPr>
          <a:xfrm>
            <a:off x="347710" y="283130"/>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Pie chart </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5B7997DE-D8C1-4B0E-AC17-D60AD5C59B99}"/>
              </a:ext>
            </a:extLst>
          </p:cNvPr>
          <p:cNvPicPr>
            <a:picLocks noChangeAspect="1"/>
          </p:cNvPicPr>
          <p:nvPr/>
        </p:nvPicPr>
        <p:blipFill>
          <a:blip r:embed="rId2"/>
          <a:stretch>
            <a:fillRect/>
          </a:stretch>
        </p:blipFill>
        <p:spPr>
          <a:xfrm>
            <a:off x="1500103" y="1467682"/>
            <a:ext cx="8178540" cy="4711491"/>
          </a:xfrm>
          <a:prstGeom prst="rect">
            <a:avLst/>
          </a:prstGeom>
        </p:spPr>
      </p:pic>
    </p:spTree>
    <p:extLst>
      <p:ext uri="{BB962C8B-B14F-4D97-AF65-F5344CB8AC3E}">
        <p14:creationId xmlns:p14="http://schemas.microsoft.com/office/powerpoint/2010/main" val="130629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9B939-BAA3-4B46-AAA0-6DF095486C41}"/>
              </a:ext>
            </a:extLst>
          </p:cNvPr>
          <p:cNvSpPr>
            <a:spLocks noGrp="1"/>
          </p:cNvSpPr>
          <p:nvPr>
            <p:ph type="title"/>
          </p:nvPr>
        </p:nvSpPr>
        <p:spPr>
          <a:xfrm>
            <a:off x="471278" y="307844"/>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Pair plot </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9F387D86-9A36-409E-9D30-9E9BD5422DF3}"/>
              </a:ext>
            </a:extLst>
          </p:cNvPr>
          <p:cNvPicPr>
            <a:picLocks noChangeAspect="1"/>
          </p:cNvPicPr>
          <p:nvPr/>
        </p:nvPicPr>
        <p:blipFill>
          <a:blip r:embed="rId2"/>
          <a:stretch>
            <a:fillRect/>
          </a:stretch>
        </p:blipFill>
        <p:spPr>
          <a:xfrm>
            <a:off x="1901405" y="1282914"/>
            <a:ext cx="8601611" cy="4218729"/>
          </a:xfrm>
          <a:prstGeom prst="rect">
            <a:avLst/>
          </a:prstGeom>
        </p:spPr>
      </p:pic>
    </p:spTree>
    <p:extLst>
      <p:ext uri="{BB962C8B-B14F-4D97-AF65-F5344CB8AC3E}">
        <p14:creationId xmlns:p14="http://schemas.microsoft.com/office/powerpoint/2010/main" val="51228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6969A4-457C-C04F-A13B-69777533CAE9}"/>
              </a:ext>
            </a:extLst>
          </p:cNvPr>
          <p:cNvSpPr>
            <a:spLocks noGrp="1"/>
          </p:cNvSpPr>
          <p:nvPr>
            <p:ph type="title"/>
          </p:nvPr>
        </p:nvSpPr>
        <p:spPr>
          <a:xfrm>
            <a:off x="421851" y="246060"/>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Heatmap</a:t>
            </a:r>
            <a:r>
              <a:rPr lang="en-US" dirty="0">
                <a:solidFill>
                  <a:schemeClr val="tx1"/>
                </a:solidFill>
                <a:latin typeface="Times New Roman" panose="02020603050405020304" pitchFamily="18" charset="0"/>
                <a:cs typeface="Times New Roman" panose="02020603050405020304" pitchFamily="18" charset="0"/>
              </a:rPr>
              <a:t> </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6C7B937E-17BB-4D8C-A2A2-7E665032FDC7}"/>
              </a:ext>
            </a:extLst>
          </p:cNvPr>
          <p:cNvPicPr>
            <a:picLocks noChangeAspect="1"/>
          </p:cNvPicPr>
          <p:nvPr/>
        </p:nvPicPr>
        <p:blipFill>
          <a:blip r:embed="rId2"/>
          <a:stretch>
            <a:fillRect/>
          </a:stretch>
        </p:blipFill>
        <p:spPr>
          <a:xfrm>
            <a:off x="2884183" y="1132514"/>
            <a:ext cx="8365454" cy="4985528"/>
          </a:xfrm>
          <a:prstGeom prst="rect">
            <a:avLst/>
          </a:prstGeom>
        </p:spPr>
      </p:pic>
    </p:spTree>
    <p:extLst>
      <p:ext uri="{BB962C8B-B14F-4D97-AF65-F5344CB8AC3E}">
        <p14:creationId xmlns:p14="http://schemas.microsoft.com/office/powerpoint/2010/main" val="129689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7EE359-52BE-1340-9634-35BC6FB7D16B}"/>
              </a:ext>
            </a:extLst>
          </p:cNvPr>
          <p:cNvSpPr>
            <a:spLocks noGrp="1"/>
          </p:cNvSpPr>
          <p:nvPr>
            <p:ph type="title"/>
          </p:nvPr>
        </p:nvSpPr>
        <p:spPr>
          <a:xfrm>
            <a:off x="458921" y="307844"/>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Count plot </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54ABF2D1-63BC-47FC-A974-29A194346ABC}"/>
              </a:ext>
            </a:extLst>
          </p:cNvPr>
          <p:cNvPicPr>
            <a:picLocks noChangeAspect="1"/>
          </p:cNvPicPr>
          <p:nvPr/>
        </p:nvPicPr>
        <p:blipFill>
          <a:blip r:embed="rId2"/>
          <a:stretch>
            <a:fillRect/>
          </a:stretch>
        </p:blipFill>
        <p:spPr>
          <a:xfrm>
            <a:off x="1870828" y="1708464"/>
            <a:ext cx="8699300" cy="4841692"/>
          </a:xfrm>
          <a:prstGeom prst="rect">
            <a:avLst/>
          </a:prstGeom>
        </p:spPr>
      </p:pic>
    </p:spTree>
    <p:extLst>
      <p:ext uri="{BB962C8B-B14F-4D97-AF65-F5344CB8AC3E}">
        <p14:creationId xmlns:p14="http://schemas.microsoft.com/office/powerpoint/2010/main" val="3414950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029F6-3BA1-4D43-89AD-7610FC4BF8BD}"/>
              </a:ext>
            </a:extLst>
          </p:cNvPr>
          <p:cNvSpPr>
            <a:spLocks noGrp="1"/>
          </p:cNvSpPr>
          <p:nvPr>
            <p:ph type="title"/>
          </p:nvPr>
        </p:nvSpPr>
        <p:spPr>
          <a:xfrm>
            <a:off x="533062" y="307844"/>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Histogram plot </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3ECFE0A6-F682-4710-B6D7-C953EC7363C4}"/>
              </a:ext>
            </a:extLst>
          </p:cNvPr>
          <p:cNvPicPr>
            <a:picLocks noChangeAspect="1"/>
          </p:cNvPicPr>
          <p:nvPr/>
        </p:nvPicPr>
        <p:blipFill>
          <a:blip r:embed="rId2"/>
          <a:stretch>
            <a:fillRect/>
          </a:stretch>
        </p:blipFill>
        <p:spPr>
          <a:xfrm>
            <a:off x="1947161" y="1205473"/>
            <a:ext cx="7876348" cy="4447054"/>
          </a:xfrm>
          <a:prstGeom prst="rect">
            <a:avLst/>
          </a:prstGeom>
        </p:spPr>
      </p:pic>
    </p:spTree>
    <p:extLst>
      <p:ext uri="{BB962C8B-B14F-4D97-AF65-F5344CB8AC3E}">
        <p14:creationId xmlns:p14="http://schemas.microsoft.com/office/powerpoint/2010/main" val="2754992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66FEC-CD94-A940-B405-66D41371ED3E}"/>
              </a:ext>
            </a:extLst>
          </p:cNvPr>
          <p:cNvSpPr>
            <a:spLocks noGrp="1"/>
          </p:cNvSpPr>
          <p:nvPr>
            <p:ph type="title"/>
          </p:nvPr>
        </p:nvSpPr>
        <p:spPr>
          <a:xfrm>
            <a:off x="409494" y="258417"/>
            <a:ext cx="10483326" cy="975070"/>
          </a:xfrm>
        </p:spPr>
        <p:txBody>
          <a:bodyPr/>
          <a:lstStyle/>
          <a:p>
            <a:r>
              <a:rPr lang="en-US" sz="3200" u="sng" dirty="0" err="1">
                <a:solidFill>
                  <a:schemeClr val="tx1"/>
                </a:solidFill>
                <a:latin typeface="Times New Roman" panose="02020603050405020304" pitchFamily="18" charset="0"/>
                <a:cs typeface="Times New Roman" panose="02020603050405020304" pitchFamily="18" charset="0"/>
              </a:rPr>
              <a:t>Kernal</a:t>
            </a:r>
            <a:r>
              <a:rPr lang="en-US" sz="3200" u="sng" dirty="0">
                <a:solidFill>
                  <a:schemeClr val="tx1"/>
                </a:solidFill>
                <a:latin typeface="Times New Roman" panose="02020603050405020304" pitchFamily="18" charset="0"/>
                <a:cs typeface="Times New Roman" panose="02020603050405020304" pitchFamily="18" charset="0"/>
              </a:rPr>
              <a:t> density estimate </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707F25D5-4C1B-4E1B-A522-DA533D59064C}"/>
              </a:ext>
            </a:extLst>
          </p:cNvPr>
          <p:cNvPicPr>
            <a:picLocks noChangeAspect="1"/>
          </p:cNvPicPr>
          <p:nvPr/>
        </p:nvPicPr>
        <p:blipFill>
          <a:blip r:embed="rId2"/>
          <a:stretch>
            <a:fillRect/>
          </a:stretch>
        </p:blipFill>
        <p:spPr>
          <a:xfrm>
            <a:off x="2287565" y="1233487"/>
            <a:ext cx="8114784" cy="4786455"/>
          </a:xfrm>
          <a:prstGeom prst="rect">
            <a:avLst/>
          </a:prstGeom>
        </p:spPr>
      </p:pic>
    </p:spTree>
    <p:extLst>
      <p:ext uri="{BB962C8B-B14F-4D97-AF65-F5344CB8AC3E}">
        <p14:creationId xmlns:p14="http://schemas.microsoft.com/office/powerpoint/2010/main" val="3137914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6BDFE5-66B6-2140-A847-B116CC7CD365}"/>
              </a:ext>
            </a:extLst>
          </p:cNvPr>
          <p:cNvSpPr>
            <a:spLocks noGrp="1"/>
          </p:cNvSpPr>
          <p:nvPr>
            <p:ph type="title"/>
          </p:nvPr>
        </p:nvSpPr>
        <p:spPr>
          <a:xfrm>
            <a:off x="434207" y="357271"/>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Scatter plot and regression line using </a:t>
            </a:r>
            <a:r>
              <a:rPr lang="en-US" sz="3200" u="sng" dirty="0" err="1">
                <a:solidFill>
                  <a:schemeClr val="tx1"/>
                </a:solidFill>
                <a:latin typeface="Times New Roman" panose="02020603050405020304" pitchFamily="18" charset="0"/>
                <a:cs typeface="Times New Roman" panose="02020603050405020304" pitchFamily="18" charset="0"/>
              </a:rPr>
              <a:t>sklearn</a:t>
            </a:r>
            <a:r>
              <a:rPr lang="en-US" sz="3200" u="sng" dirty="0">
                <a:solidFill>
                  <a:schemeClr val="tx1"/>
                </a:solidFill>
                <a:latin typeface="Times New Roman" panose="02020603050405020304" pitchFamily="18" charset="0"/>
                <a:cs typeface="Times New Roman" panose="02020603050405020304" pitchFamily="18" charset="0"/>
              </a:rPr>
              <a:t> </a:t>
            </a:r>
            <a:br>
              <a:rPr lang="en-US" sz="3200" u="sng" dirty="0">
                <a:solidFill>
                  <a:schemeClr val="tx1"/>
                </a:solidFill>
                <a:latin typeface="Times New Roman" panose="02020603050405020304" pitchFamily="18" charset="0"/>
                <a:cs typeface="Times New Roman" panose="02020603050405020304" pitchFamily="18" charset="0"/>
              </a:rPr>
            </a:br>
            <a:endParaRPr lang="en-US" sz="3200" u="sng" dirty="0"/>
          </a:p>
        </p:txBody>
      </p:sp>
      <p:pic>
        <p:nvPicPr>
          <p:cNvPr id="4" name="Picture 3">
            <a:extLst>
              <a:ext uri="{FF2B5EF4-FFF2-40B4-BE49-F238E27FC236}">
                <a16:creationId xmlns:a16="http://schemas.microsoft.com/office/drawing/2014/main" id="{E894233D-8DB8-41A0-BDAC-DDDCA2458795}"/>
              </a:ext>
            </a:extLst>
          </p:cNvPr>
          <p:cNvPicPr>
            <a:picLocks noChangeAspect="1"/>
          </p:cNvPicPr>
          <p:nvPr/>
        </p:nvPicPr>
        <p:blipFill>
          <a:blip r:embed="rId2"/>
          <a:stretch>
            <a:fillRect/>
          </a:stretch>
        </p:blipFill>
        <p:spPr>
          <a:xfrm>
            <a:off x="4839763" y="1845218"/>
            <a:ext cx="6602821" cy="3752283"/>
          </a:xfrm>
          <a:prstGeom prst="rect">
            <a:avLst/>
          </a:prstGeom>
        </p:spPr>
      </p:pic>
    </p:spTree>
    <p:extLst>
      <p:ext uri="{BB962C8B-B14F-4D97-AF65-F5344CB8AC3E}">
        <p14:creationId xmlns:p14="http://schemas.microsoft.com/office/powerpoint/2010/main" val="4228426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FE56DA-EA2A-4A4E-9F8A-647D81CA66EB}"/>
              </a:ext>
            </a:extLst>
          </p:cNvPr>
          <p:cNvSpPr>
            <a:spLocks noGrp="1"/>
          </p:cNvSpPr>
          <p:nvPr>
            <p:ph type="title"/>
          </p:nvPr>
        </p:nvSpPr>
        <p:spPr>
          <a:xfrm>
            <a:off x="434207" y="307844"/>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Multivariate Box plot </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87728931-F50A-46B3-AAA8-E6D6BC327A54}"/>
              </a:ext>
            </a:extLst>
          </p:cNvPr>
          <p:cNvPicPr>
            <a:picLocks noChangeAspect="1"/>
          </p:cNvPicPr>
          <p:nvPr/>
        </p:nvPicPr>
        <p:blipFill>
          <a:blip r:embed="rId2"/>
          <a:stretch>
            <a:fillRect/>
          </a:stretch>
        </p:blipFill>
        <p:spPr>
          <a:xfrm>
            <a:off x="3062158" y="1359015"/>
            <a:ext cx="7394242" cy="4420999"/>
          </a:xfrm>
          <a:prstGeom prst="rect">
            <a:avLst/>
          </a:prstGeom>
        </p:spPr>
      </p:pic>
    </p:spTree>
    <p:extLst>
      <p:ext uri="{BB962C8B-B14F-4D97-AF65-F5344CB8AC3E}">
        <p14:creationId xmlns:p14="http://schemas.microsoft.com/office/powerpoint/2010/main" val="1509250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EBAF2E-342A-B446-9E67-60609519FF6F}"/>
              </a:ext>
            </a:extLst>
          </p:cNvPr>
          <p:cNvSpPr>
            <a:spLocks noGrp="1"/>
          </p:cNvSpPr>
          <p:nvPr>
            <p:ph type="title"/>
          </p:nvPr>
        </p:nvSpPr>
        <p:spPr>
          <a:xfrm>
            <a:off x="409493" y="283131"/>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Area plot</a:t>
            </a:r>
            <a:endParaRPr lang="en-US" sz="3200" u="sng" dirty="0"/>
          </a:p>
        </p:txBody>
      </p:sp>
      <p:pic>
        <p:nvPicPr>
          <p:cNvPr id="4" name="Picture 3">
            <a:extLst>
              <a:ext uri="{FF2B5EF4-FFF2-40B4-BE49-F238E27FC236}">
                <a16:creationId xmlns:a16="http://schemas.microsoft.com/office/drawing/2014/main" id="{6E9F54DE-7467-43A1-9B3D-83EA9C840638}"/>
              </a:ext>
            </a:extLst>
          </p:cNvPr>
          <p:cNvPicPr>
            <a:picLocks noChangeAspect="1"/>
          </p:cNvPicPr>
          <p:nvPr/>
        </p:nvPicPr>
        <p:blipFill>
          <a:blip r:embed="rId2"/>
          <a:stretch>
            <a:fillRect/>
          </a:stretch>
        </p:blipFill>
        <p:spPr>
          <a:xfrm>
            <a:off x="1955564" y="1258200"/>
            <a:ext cx="8256898" cy="4790261"/>
          </a:xfrm>
          <a:prstGeom prst="rect">
            <a:avLst/>
          </a:prstGeom>
        </p:spPr>
      </p:pic>
    </p:spTree>
    <p:extLst>
      <p:ext uri="{BB962C8B-B14F-4D97-AF65-F5344CB8AC3E}">
        <p14:creationId xmlns:p14="http://schemas.microsoft.com/office/powerpoint/2010/main" val="573395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A5F53-C03E-0C47-B371-2B990C2EA545}"/>
              </a:ext>
            </a:extLst>
          </p:cNvPr>
          <p:cNvSpPr>
            <a:spLocks noGrp="1"/>
          </p:cNvSpPr>
          <p:nvPr>
            <p:ph type="title"/>
          </p:nvPr>
        </p:nvSpPr>
        <p:spPr>
          <a:xfrm>
            <a:off x="384781" y="332558"/>
            <a:ext cx="10483326" cy="975070"/>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Violin plot </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35D7E78C-A9F1-4B95-A1DD-8B962006CF69}"/>
              </a:ext>
            </a:extLst>
          </p:cNvPr>
          <p:cNvPicPr>
            <a:picLocks noChangeAspect="1"/>
          </p:cNvPicPr>
          <p:nvPr/>
        </p:nvPicPr>
        <p:blipFill>
          <a:blip r:embed="rId2"/>
          <a:stretch>
            <a:fillRect/>
          </a:stretch>
        </p:blipFill>
        <p:spPr>
          <a:xfrm>
            <a:off x="2629495" y="1297055"/>
            <a:ext cx="8238612" cy="4263889"/>
          </a:xfrm>
          <a:prstGeom prst="rect">
            <a:avLst/>
          </a:prstGeom>
        </p:spPr>
      </p:pic>
    </p:spTree>
    <p:extLst>
      <p:ext uri="{BB962C8B-B14F-4D97-AF65-F5344CB8AC3E}">
        <p14:creationId xmlns:p14="http://schemas.microsoft.com/office/powerpoint/2010/main" val="269450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7E8AA-088C-FD48-B359-D64151DBF602}"/>
              </a:ext>
            </a:extLst>
          </p:cNvPr>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                            Introduction</a:t>
            </a:r>
          </a:p>
        </p:txBody>
      </p:sp>
      <p:sp>
        <p:nvSpPr>
          <p:cNvPr id="4" name="object 5">
            <a:extLst>
              <a:ext uri="{FF2B5EF4-FFF2-40B4-BE49-F238E27FC236}">
                <a16:creationId xmlns:a16="http://schemas.microsoft.com/office/drawing/2014/main" id="{4912A7F2-B352-FC4E-BCFB-754C20E5370C}"/>
              </a:ext>
            </a:extLst>
          </p:cNvPr>
          <p:cNvSpPr txBox="1">
            <a:spLocks noGrp="1"/>
          </p:cNvSpPr>
          <p:nvPr>
            <p:ph idx="13"/>
          </p:nvPr>
        </p:nvSpPr>
        <p:spPr>
          <a:xfrm>
            <a:off x="963826" y="1690687"/>
            <a:ext cx="10637108" cy="2053319"/>
          </a:xfrm>
          <a:prstGeom prst="rect">
            <a:avLst/>
          </a:prstGeom>
        </p:spPr>
        <p:txBody>
          <a:bodyPr vert="horz" wrap="square" lIns="0" tIns="12700" rIns="0" bIns="0" rtlCol="0">
            <a:spAutoFit/>
          </a:bodyPr>
          <a:lstStyle/>
          <a:p>
            <a:pPr marL="298450" marR="5080" indent="-285750">
              <a:lnSpc>
                <a:spcPct val="150000"/>
              </a:lnSpc>
              <a:spcBef>
                <a:spcPts val="100"/>
              </a:spcBef>
              <a:buFont typeface="Wingdings"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The focus of this project is to predict, and screen generalized anxiety disorder in people who play online games. The reason for selecting this dataset is most of the youth, educated, not educated as many are playing games so much time and it is becoming like their hobby. The cost is not only the money, but also their most precious time and health.</a:t>
            </a:r>
          </a:p>
          <a:p>
            <a:pPr marL="298450" marR="5080" indent="-285750">
              <a:lnSpc>
                <a:spcPct val="150000"/>
              </a:lnSpc>
              <a:spcBef>
                <a:spcPts val="100"/>
              </a:spcBef>
              <a:buFont typeface="Wingdings" pitchFamily="2" charset="2"/>
              <a:buChar char="Ø"/>
            </a:pP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719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8FCE4D-7B9A-7340-B163-D80B0BBB427A}"/>
              </a:ext>
            </a:extLst>
          </p:cNvPr>
          <p:cNvSpPr>
            <a:spLocks noGrp="1"/>
          </p:cNvSpPr>
          <p:nvPr>
            <p:ph type="title"/>
          </p:nvPr>
        </p:nvSpPr>
        <p:spPr>
          <a:xfrm>
            <a:off x="838200" y="273165"/>
            <a:ext cx="10483326" cy="975070"/>
          </a:xfrm>
        </p:spPr>
        <p:txBody>
          <a:bodyPr/>
          <a:lstStyle/>
          <a:p>
            <a:r>
              <a:rPr lang="en-US" dirty="0">
                <a:latin typeface="Times New Roman" panose="02020603050405020304" pitchFamily="18" charset="0"/>
                <a:cs typeface="Times New Roman" panose="02020603050405020304" pitchFamily="18" charset="0"/>
              </a:rPr>
              <a:t>                               Results</a:t>
            </a:r>
          </a:p>
        </p:txBody>
      </p:sp>
      <p:sp>
        <p:nvSpPr>
          <p:cNvPr id="4" name="TextBox 3">
            <a:extLst>
              <a:ext uri="{FF2B5EF4-FFF2-40B4-BE49-F238E27FC236}">
                <a16:creationId xmlns:a16="http://schemas.microsoft.com/office/drawing/2014/main" id="{9798D9CB-A86D-A649-98AF-C387D9CD9599}"/>
              </a:ext>
            </a:extLst>
          </p:cNvPr>
          <p:cNvSpPr txBox="1"/>
          <p:nvPr/>
        </p:nvSpPr>
        <p:spPr>
          <a:xfrm>
            <a:off x="7757652" y="446876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84A8828D-0D9B-4E56-B053-7339BBBF188C}"/>
              </a:ext>
            </a:extLst>
          </p:cNvPr>
          <p:cNvSpPr txBox="1"/>
          <p:nvPr/>
        </p:nvSpPr>
        <p:spPr>
          <a:xfrm>
            <a:off x="687897" y="1248235"/>
            <a:ext cx="10561740" cy="3416320"/>
          </a:xfrm>
          <a:prstGeom prst="rect">
            <a:avLst/>
          </a:prstGeom>
          <a:noFill/>
        </p:spPr>
        <p:txBody>
          <a:bodyPr wrap="square" rtlCol="0">
            <a:spAutoFit/>
          </a:bodyPr>
          <a:lstStyle/>
          <a:p>
            <a:r>
              <a:rPr lang="en-IN" dirty="0"/>
              <a:t>We can observe that majority of the online gamers are in the age 12 – 28</a:t>
            </a:r>
          </a:p>
          <a:p>
            <a:endParaRPr lang="en-IN" dirty="0"/>
          </a:p>
          <a:p>
            <a:r>
              <a:rPr lang="en-IN" dirty="0"/>
              <a:t>Majority of the online gamers are male gender and minority are other gender</a:t>
            </a:r>
          </a:p>
          <a:p>
            <a:endParaRPr lang="en-IN" dirty="0"/>
          </a:p>
          <a:p>
            <a:r>
              <a:rPr lang="en-IN" dirty="0"/>
              <a:t>Students are majority of the online gamers and minority are unemployed .</a:t>
            </a:r>
          </a:p>
          <a:p>
            <a:endParaRPr lang="en-IN" dirty="0"/>
          </a:p>
          <a:p>
            <a:r>
              <a:rPr lang="en-IN" dirty="0"/>
              <a:t>Majority of online gamers are from High school diploma and minority are above </a:t>
            </a:r>
            <a:r>
              <a:rPr lang="en-IN" dirty="0" err="1"/>
              <a:t>ph.d</a:t>
            </a:r>
            <a:r>
              <a:rPr lang="en-IN" dirty="0"/>
              <a:t> level</a:t>
            </a:r>
          </a:p>
          <a:p>
            <a:endParaRPr lang="en-IN" dirty="0"/>
          </a:p>
          <a:p>
            <a:r>
              <a:rPr lang="en-IN" dirty="0"/>
              <a:t>Most popular game is league of legends</a:t>
            </a:r>
          </a:p>
          <a:p>
            <a:endParaRPr lang="en-IN" dirty="0"/>
          </a:p>
          <a:p>
            <a:endParaRPr lang="en-IN" dirty="0"/>
          </a:p>
          <a:p>
            <a:endParaRPr lang="en-IN" dirty="0"/>
          </a:p>
        </p:txBody>
      </p:sp>
    </p:spTree>
    <p:extLst>
      <p:ext uri="{BB962C8B-B14F-4D97-AF65-F5344CB8AC3E}">
        <p14:creationId xmlns:p14="http://schemas.microsoft.com/office/powerpoint/2010/main" val="2088036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B7316-CA6A-A843-ABCA-756287A4EB4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2" name="TextBox 1">
            <a:extLst>
              <a:ext uri="{FF2B5EF4-FFF2-40B4-BE49-F238E27FC236}">
                <a16:creationId xmlns:a16="http://schemas.microsoft.com/office/drawing/2014/main" id="{721CD926-B106-4BF5-B92D-420D65501006}"/>
              </a:ext>
            </a:extLst>
          </p:cNvPr>
          <p:cNvSpPr txBox="1"/>
          <p:nvPr/>
        </p:nvSpPr>
        <p:spPr>
          <a:xfrm>
            <a:off x="645952" y="1786855"/>
            <a:ext cx="10393960" cy="1477328"/>
          </a:xfrm>
          <a:prstGeom prst="rect">
            <a:avLst/>
          </a:prstGeom>
          <a:noFill/>
        </p:spPr>
        <p:txBody>
          <a:bodyPr wrap="square" rtlCol="0">
            <a:spAutoFit/>
          </a:bodyPr>
          <a:lstStyle/>
          <a:p>
            <a:r>
              <a:rPr lang="en-IN" dirty="0"/>
              <a:t>In conclusion, we can say that people between the age 14-25 need to reduce online gaming time so that they can increase their mental health.</a:t>
            </a:r>
          </a:p>
          <a:p>
            <a:endParaRPr lang="en-IN" dirty="0"/>
          </a:p>
          <a:p>
            <a:r>
              <a:rPr lang="en-IN" dirty="0"/>
              <a:t>If we allow this to continue, future would have lot of people with mental health problems and they might have decreased brain capacity to think sharply and quickly.</a:t>
            </a:r>
          </a:p>
        </p:txBody>
      </p:sp>
    </p:spTree>
    <p:extLst>
      <p:ext uri="{BB962C8B-B14F-4D97-AF65-F5344CB8AC3E}">
        <p14:creationId xmlns:p14="http://schemas.microsoft.com/office/powerpoint/2010/main" val="386031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C0CDDA-3AF7-CF45-A11D-25F9447C0A8C}"/>
              </a:ext>
            </a:extLst>
          </p:cNvPr>
          <p:cNvSpPr txBox="1"/>
          <p:nvPr/>
        </p:nvSpPr>
        <p:spPr>
          <a:xfrm>
            <a:off x="4041058" y="2413337"/>
            <a:ext cx="6445045" cy="1014984"/>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16629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BB62F5-93D5-214F-A37E-EB962BC3C117}"/>
              </a:ext>
            </a:extLst>
          </p:cNvPr>
          <p:cNvSpPr>
            <a:spLocks noGrp="1"/>
          </p:cNvSpPr>
          <p:nvPr>
            <p:ph idx="13"/>
          </p:nvPr>
        </p:nvSpPr>
        <p:spPr>
          <a:xfrm>
            <a:off x="566351" y="1146003"/>
            <a:ext cx="10515600" cy="3474508"/>
          </a:xfrm>
        </p:spPr>
        <p:txBody>
          <a:bodyPr/>
          <a:lstStyle/>
          <a:p>
            <a:pPr marL="457200" indent="-457200">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The dataset used is sourced from Kaggle .</a:t>
            </a:r>
          </a:p>
          <a:p>
            <a:r>
              <a:rPr lang="en-US" sz="1600" dirty="0">
                <a:solidFill>
                  <a:schemeClr val="tx1"/>
                </a:solidFill>
                <a:latin typeface="Times New Roman" panose="02020603050405020304" pitchFamily="18" charset="0"/>
                <a:cs typeface="Times New Roman" panose="02020603050405020304" pitchFamily="18" charset="0"/>
              </a:rPr>
              <a:t>	Source</a:t>
            </a:r>
            <a:r>
              <a:rPr lang="en-US" sz="1600" dirty="0">
                <a:solidFill>
                  <a:srgbClr val="00B0F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https://www.kaggle.com/divyansh22/online-gaming-anxiety-data</a:t>
            </a:r>
            <a:endParaRPr lang="en-US" sz="1600" dirty="0">
              <a:solidFill>
                <a:srgbClr val="00B0F0"/>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With over 13000 participants, this is the </a:t>
            </a:r>
            <a:r>
              <a:rPr lang="en-US" sz="1600" b="1" dirty="0">
                <a:solidFill>
                  <a:schemeClr val="tx1"/>
                </a:solidFill>
                <a:latin typeface="Times New Roman" panose="02020603050405020304" pitchFamily="18" charset="0"/>
                <a:cs typeface="Times New Roman" panose="02020603050405020304" pitchFamily="18" charset="0"/>
              </a:rPr>
              <a:t>biggest openly available dataset</a:t>
            </a:r>
            <a:r>
              <a:rPr lang="en-US" sz="1600" dirty="0">
                <a:solidFill>
                  <a:schemeClr val="tx1"/>
                </a:solidFill>
                <a:latin typeface="Times New Roman" panose="02020603050405020304" pitchFamily="18" charset="0"/>
                <a:cs typeface="Times New Roman" panose="02020603050405020304" pitchFamily="18" charset="0"/>
              </a:rPr>
              <a:t> connecting gaming habits, various socio-economic factors and measures of anxiety, social phobia, life satisfaction and narcissism.</a:t>
            </a:r>
          </a:p>
          <a:p>
            <a:pPr marL="285750" indent="-285750">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13464 users (12699 male, 713 female, 52 other) between 18 and 63 years (M = 20.93) completed the survey. Participants resided in 109 different countries with most of the participants coming from the USA (4569), Germany (1413), the UK (1032) and Canada (994).</a:t>
            </a:r>
          </a:p>
          <a:p>
            <a:r>
              <a:rPr lang="en-US" sz="1600" dirty="0">
                <a:solidFill>
                  <a:schemeClr val="tx1"/>
                </a:solidFill>
                <a:latin typeface="Times New Roman" panose="02020603050405020304" pitchFamily="18" charset="0"/>
                <a:cs typeface="Times New Roman" panose="02020603050405020304" pitchFamily="18" charset="0"/>
              </a:rPr>
              <a:t>We assessed</a:t>
            </a:r>
          </a:p>
          <a:p>
            <a:pPr marL="285750" indent="-285750">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Background</a:t>
            </a: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Age and Gender</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Country of origin</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Country of residence</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Employment status</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Highest Degree earned</a:t>
            </a:r>
          </a:p>
          <a:p>
            <a:pPr marL="285750" indent="-285750">
              <a:buFont typeface="Wingdings" pitchFamily="2" charset="2"/>
              <a:buChar char="Ø"/>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D38BB1CD-88F4-7243-B25F-29FAC290A07F}"/>
              </a:ext>
            </a:extLst>
          </p:cNvPr>
          <p:cNvSpPr>
            <a:spLocks noGrp="1"/>
          </p:cNvSpPr>
          <p:nvPr>
            <p:ph type="title"/>
          </p:nvPr>
        </p:nvSpPr>
        <p:spPr>
          <a:xfrm>
            <a:off x="854337" y="270773"/>
            <a:ext cx="10483326" cy="975070"/>
          </a:xfrm>
        </p:spPr>
        <p:txBody>
          <a:bodyPr/>
          <a:lstStyle/>
          <a:p>
            <a:r>
              <a:rPr lang="en-US" dirty="0">
                <a:solidFill>
                  <a:schemeClr val="tx1"/>
                </a:solidFill>
                <a:latin typeface="Times New Roman" panose="02020603050405020304" pitchFamily="18" charset="0"/>
                <a:cs typeface="Times New Roman" panose="02020603050405020304" pitchFamily="18" charset="0"/>
              </a:rPr>
              <a:t>                       Dataset Description</a:t>
            </a:r>
          </a:p>
        </p:txBody>
      </p:sp>
    </p:spTree>
    <p:extLst>
      <p:ext uri="{BB962C8B-B14F-4D97-AF65-F5344CB8AC3E}">
        <p14:creationId xmlns:p14="http://schemas.microsoft.com/office/powerpoint/2010/main" val="302566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57293-339B-AB48-8A9A-54CC0C85545F}"/>
              </a:ext>
            </a:extLst>
          </p:cNvPr>
          <p:cNvSpPr>
            <a:spLocks noGrp="1"/>
          </p:cNvSpPr>
          <p:nvPr>
            <p:ph idx="13"/>
          </p:nvPr>
        </p:nvSpPr>
        <p:spPr>
          <a:xfrm>
            <a:off x="838200" y="1295271"/>
            <a:ext cx="10515600" cy="3474508"/>
          </a:xfrm>
        </p:spPr>
        <p:txBody>
          <a:bodyPr/>
          <a:lstStyle/>
          <a:p>
            <a:r>
              <a:rPr lang="en-US" sz="1800" b="1" dirty="0">
                <a:solidFill>
                  <a:schemeClr val="tx1"/>
                </a:solidFill>
                <a:latin typeface="Times New Roman" panose="02020603050405020304" pitchFamily="18" charset="0"/>
                <a:cs typeface="Times New Roman" panose="02020603050405020304" pitchFamily="18" charset="0"/>
              </a:rPr>
              <a:t>Gaming habits</a:t>
            </a:r>
            <a:endParaRPr lang="en-US" sz="1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Main game played (+ ranking, if applicable)</a:t>
            </a: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Hours played per week</a:t>
            </a: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Platform</a:t>
            </a: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Motivation (fun, improvement, competition,...)</a:t>
            </a: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Sociality (</a:t>
            </a:r>
            <a:r>
              <a:rPr lang="en-US" sz="1800" dirty="0" err="1">
                <a:solidFill>
                  <a:schemeClr val="tx1"/>
                </a:solidFill>
                <a:latin typeface="Times New Roman" panose="02020603050405020304" pitchFamily="18" charset="0"/>
                <a:cs typeface="Times New Roman" panose="02020603050405020304" pitchFamily="18" charset="0"/>
              </a:rPr>
              <a:t>singleplayer</a:t>
            </a:r>
            <a:r>
              <a:rPr lang="en-US" sz="1800" dirty="0">
                <a:solidFill>
                  <a:schemeClr val="tx1"/>
                </a:solidFill>
                <a:latin typeface="Times New Roman" panose="02020603050405020304" pitchFamily="18" charset="0"/>
                <a:cs typeface="Times New Roman" panose="02020603050405020304" pitchFamily="18" charset="0"/>
              </a:rPr>
              <a:t>, multiplayer, etc...)</a:t>
            </a:r>
          </a:p>
          <a:p>
            <a:r>
              <a:rPr lang="en-US" sz="1800" b="1" dirty="0">
                <a:solidFill>
                  <a:schemeClr val="tx1"/>
                </a:solidFill>
                <a:latin typeface="Times New Roman" panose="02020603050405020304" pitchFamily="18" charset="0"/>
                <a:cs typeface="Times New Roman" panose="02020603050405020304" pitchFamily="18" charset="0"/>
              </a:rPr>
              <a:t>Validated Scales</a:t>
            </a:r>
            <a:endParaRPr lang="en-US" sz="18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Social Phobia Inventory (SPIN)</a:t>
            </a: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Generalized Anxiety Disorder Screener (GAD-7)</a:t>
            </a: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Satisfaction with Life Scale (SWL)</a:t>
            </a:r>
          </a:p>
          <a:p>
            <a:pPr>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Single Item Narcissism Scale (SINS)</a:t>
            </a:r>
          </a:p>
          <a:p>
            <a:endParaRPr lang="en-US" dirty="0"/>
          </a:p>
        </p:txBody>
      </p:sp>
      <p:sp>
        <p:nvSpPr>
          <p:cNvPr id="3" name="Title 2">
            <a:extLst>
              <a:ext uri="{FF2B5EF4-FFF2-40B4-BE49-F238E27FC236}">
                <a16:creationId xmlns:a16="http://schemas.microsoft.com/office/drawing/2014/main" id="{9FA3FBD5-5F33-974F-A397-A26E2E7DFDAA}"/>
              </a:ext>
            </a:extLst>
          </p:cNvPr>
          <p:cNvSpPr>
            <a:spLocks noGrp="1"/>
          </p:cNvSpPr>
          <p:nvPr>
            <p:ph type="title"/>
          </p:nvPr>
        </p:nvSpPr>
        <p:spPr>
          <a:xfrm>
            <a:off x="743126" y="320201"/>
            <a:ext cx="10483326" cy="975070"/>
          </a:xfrm>
        </p:spPr>
        <p:txBody>
          <a:bodyPr/>
          <a:lstStyle/>
          <a:p>
            <a:r>
              <a:rPr lang="en-US" dirty="0">
                <a:solidFill>
                  <a:schemeClr val="tx1"/>
                </a:solidFill>
                <a:latin typeface="Times New Roman" panose="02020603050405020304" pitchFamily="18" charset="0"/>
                <a:cs typeface="Times New Roman" panose="02020603050405020304" pitchFamily="18" charset="0"/>
              </a:rPr>
              <a:t>                       Dataset Description</a:t>
            </a:r>
            <a:endParaRPr lang="en-US" dirty="0"/>
          </a:p>
        </p:txBody>
      </p:sp>
    </p:spTree>
    <p:extLst>
      <p:ext uri="{BB962C8B-B14F-4D97-AF65-F5344CB8AC3E}">
        <p14:creationId xmlns:p14="http://schemas.microsoft.com/office/powerpoint/2010/main" val="161622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2BEA87C-4014-1F42-B3C7-364FB48CCE21}"/>
              </a:ext>
            </a:extLst>
          </p:cNvPr>
          <p:cNvSpPr>
            <a:spLocks noGrp="1"/>
          </p:cNvSpPr>
          <p:nvPr>
            <p:ph type="title"/>
          </p:nvPr>
        </p:nvSpPr>
        <p:spPr>
          <a:xfrm>
            <a:off x="1112544" y="139173"/>
            <a:ext cx="5323715" cy="798104"/>
          </a:xfrm>
        </p:spPr>
        <p:txBody>
          <a:bodyPr vert="horz" lIns="91440" tIns="45720" rIns="91440" bIns="45720" rtlCol="0" anchor="b">
            <a:normAutofit/>
          </a:bodyPr>
          <a:lstStyle/>
          <a:p>
            <a:r>
              <a:rPr lang="en-US" kern="1200" dirty="0">
                <a:solidFill>
                  <a:schemeClr val="tx1"/>
                </a:solidFill>
                <a:latin typeface="+mj-lt"/>
                <a:ea typeface="+mj-ea"/>
                <a:cs typeface="+mj-cs"/>
              </a:rPr>
              <a:t>Data Preprocessing</a:t>
            </a:r>
          </a:p>
        </p:txBody>
      </p:sp>
      <p:sp>
        <p:nvSpPr>
          <p:cNvPr id="19" name="Content Placeholder 8">
            <a:extLst>
              <a:ext uri="{FF2B5EF4-FFF2-40B4-BE49-F238E27FC236}">
                <a16:creationId xmlns:a16="http://schemas.microsoft.com/office/drawing/2014/main" id="{649B86D6-5506-47AB-B43E-427D9E99BD9E}"/>
              </a:ext>
            </a:extLst>
          </p:cNvPr>
          <p:cNvSpPr>
            <a:spLocks noGrp="1"/>
          </p:cNvSpPr>
          <p:nvPr>
            <p:ph idx="13"/>
          </p:nvPr>
        </p:nvSpPr>
        <p:spPr>
          <a:xfrm>
            <a:off x="1008998" y="1874553"/>
            <a:ext cx="5315189" cy="3535083"/>
          </a:xfrm>
        </p:spPr>
        <p:txBody>
          <a:bodyPr vert="horz" lIns="91440" tIns="45720" rIns="91440" bIns="45720" rtlCol="0" anchor="t">
            <a:normAutofit/>
          </a:bodyPr>
          <a:lstStyle/>
          <a:p>
            <a:endParaRPr lang="en-US" sz="2000" dirty="0">
              <a:solidFill>
                <a:schemeClr val="tx1"/>
              </a:solidFill>
              <a:latin typeface="+mn-lt"/>
              <a:cs typeface="+mn-cs"/>
            </a:endParaRPr>
          </a:p>
          <a:p>
            <a:pPr marL="57150" indent="-228600">
              <a:buFont typeface="Arial" panose="020B0604020202020204" pitchFamily="34" charset="0"/>
              <a:buChar char="•"/>
            </a:pPr>
            <a:endParaRPr lang="en-US" sz="2000" dirty="0">
              <a:solidFill>
                <a:schemeClr val="tx1"/>
              </a:solidFill>
              <a:latin typeface="+mn-lt"/>
              <a:cs typeface="+mn-cs"/>
            </a:endParaRPr>
          </a:p>
        </p:txBody>
      </p:sp>
      <p:sp>
        <p:nvSpPr>
          <p:cNvPr id="26" name="Rectangle 2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5545469-FE88-4F4D-BF0B-9F9F220AFA32}"/>
              </a:ext>
            </a:extLst>
          </p:cNvPr>
          <p:cNvPicPr>
            <a:picLocks noChangeAspect="1"/>
          </p:cNvPicPr>
          <p:nvPr/>
        </p:nvPicPr>
        <p:blipFill>
          <a:blip r:embed="rId2"/>
          <a:stretch>
            <a:fillRect/>
          </a:stretch>
        </p:blipFill>
        <p:spPr>
          <a:xfrm>
            <a:off x="457200" y="1527298"/>
            <a:ext cx="8731759" cy="2029634"/>
          </a:xfrm>
          <a:prstGeom prst="rect">
            <a:avLst/>
          </a:prstGeom>
        </p:spPr>
      </p:pic>
      <p:sp>
        <p:nvSpPr>
          <p:cNvPr id="7" name="TextBox 6">
            <a:extLst>
              <a:ext uri="{FF2B5EF4-FFF2-40B4-BE49-F238E27FC236}">
                <a16:creationId xmlns:a16="http://schemas.microsoft.com/office/drawing/2014/main" id="{17677F29-E6BD-4413-8A23-A6AF1B415992}"/>
              </a:ext>
            </a:extLst>
          </p:cNvPr>
          <p:cNvSpPr txBox="1"/>
          <p:nvPr/>
        </p:nvSpPr>
        <p:spPr>
          <a:xfrm>
            <a:off x="457200" y="1015068"/>
            <a:ext cx="6656664" cy="369332"/>
          </a:xfrm>
          <a:prstGeom prst="rect">
            <a:avLst/>
          </a:prstGeom>
          <a:noFill/>
        </p:spPr>
        <p:txBody>
          <a:bodyPr wrap="square" rtlCol="0">
            <a:spAutoFit/>
          </a:bodyPr>
          <a:lstStyle/>
          <a:p>
            <a:r>
              <a:rPr lang="en-IN" dirty="0"/>
              <a:t>1. Dropping redundant columns</a:t>
            </a:r>
          </a:p>
        </p:txBody>
      </p:sp>
      <p:sp>
        <p:nvSpPr>
          <p:cNvPr id="8" name="Rectangle 2">
            <a:extLst>
              <a:ext uri="{FF2B5EF4-FFF2-40B4-BE49-F238E27FC236}">
                <a16:creationId xmlns:a16="http://schemas.microsoft.com/office/drawing/2014/main" id="{B0567890-0AB9-4E1F-9C90-A01A271A9E58}"/>
              </a:ext>
            </a:extLst>
          </p:cNvPr>
          <p:cNvSpPr>
            <a:spLocks noChangeArrowheads="1"/>
          </p:cNvSpPr>
          <p:nvPr/>
        </p:nvSpPr>
        <p:spPr bwMode="auto">
          <a:xfrm>
            <a:off x="433346" y="4240947"/>
            <a:ext cx="1064972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df.drop</a:t>
            </a:r>
            <a:r>
              <a:rPr kumimoji="0" lang="en-US" altLang="en-US" sz="900" b="0" i="0" u="none" strike="noStrike" cap="none" normalizeH="0" baseline="0" dirty="0">
                <a:ln>
                  <a:noFill/>
                </a:ln>
                <a:solidFill>
                  <a:srgbClr val="A9B7C6"/>
                </a:solidFill>
                <a:effectLst/>
                <a:latin typeface="JetBrains Mono"/>
              </a:rPr>
              <a:t>(df[(df[</a:t>
            </a:r>
            <a:r>
              <a:rPr kumimoji="0" lang="en-US" altLang="en-US" sz="900" b="0" i="0" u="none" strike="noStrike" cap="none" normalizeH="0" baseline="0" dirty="0">
                <a:ln>
                  <a:noFill/>
                </a:ln>
                <a:solidFill>
                  <a:srgbClr val="6A8759"/>
                </a:solidFill>
                <a:effectLst/>
                <a:latin typeface="JetBrains Mono"/>
              </a:rPr>
              <a:t>'Playstyle'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a:t>
            </a:r>
            <a:r>
              <a:rPr kumimoji="0" lang="en-US" altLang="en-US" sz="900" b="0" i="0" u="none" strike="noStrike" cap="none" normalizeH="0" baseline="0" dirty="0" err="1">
                <a:ln>
                  <a:noFill/>
                </a:ln>
                <a:solidFill>
                  <a:srgbClr val="6A8759"/>
                </a:solidFill>
                <a:effectLst/>
                <a:latin typeface="JetBrains Mono"/>
              </a:rPr>
              <a:t>Singleplayer</a:t>
            </a:r>
            <a:r>
              <a:rPr kumimoji="0" lang="en-US" altLang="en-US" sz="900" b="0" i="0" u="none" strike="noStrike" cap="none" normalizeH="0" baseline="0" dirty="0">
                <a:ln>
                  <a:noFill/>
                </a:ln>
                <a:solidFill>
                  <a:srgbClr val="6A8759"/>
                </a:solidFill>
                <a:effectLst/>
                <a:latin typeface="JetBrains Mono"/>
              </a:rPr>
              <a:t>'</a:t>
            </a:r>
            <a:r>
              <a:rPr kumimoji="0" lang="en-US" altLang="en-US" sz="900" b="0" i="0" u="none" strike="noStrike" cap="none" normalizeH="0" baseline="0" dirty="0">
                <a:ln>
                  <a:noFill/>
                </a:ln>
                <a:solidFill>
                  <a:srgbClr val="A9B7C6"/>
                </a:solidFill>
                <a:effectLst/>
                <a:latin typeface="JetBrains Mono"/>
              </a:rPr>
              <a:t>) &amp; (df[</a:t>
            </a:r>
            <a:r>
              <a:rPr kumimoji="0" lang="en-US" altLang="en-US" sz="900" b="0" i="0" u="none" strike="noStrike" cap="none" normalizeH="0" baseline="0" dirty="0">
                <a:ln>
                  <a:noFill/>
                </a:ln>
                <a:solidFill>
                  <a:srgbClr val="6A8759"/>
                </a:solidFill>
                <a:effectLst/>
                <a:latin typeface="JetBrains Mono"/>
              </a:rPr>
              <a:t>'Playstyle'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'Multiplayer - online - with strangers'</a:t>
            </a:r>
            <a:r>
              <a:rPr kumimoji="0" lang="en-US" altLang="en-US" sz="900" b="0" i="0" u="none" strike="noStrike" cap="none" normalizeH="0" baseline="0" dirty="0">
                <a:ln>
                  <a:noFill/>
                </a:ln>
                <a:solidFill>
                  <a:srgbClr val="A9B7C6"/>
                </a:solidFill>
                <a:effectLst/>
                <a:latin typeface="JetBrains Mono"/>
              </a:rPr>
              <a:t>) &amp; (df[</a:t>
            </a:r>
            <a:r>
              <a:rPr kumimoji="0" lang="en-US" altLang="en-US" sz="900" b="0" i="0" u="none" strike="noStrike" cap="none" normalizeH="0" baseline="0" dirty="0">
                <a:ln>
                  <a:noFill/>
                </a:ln>
                <a:solidFill>
                  <a:srgbClr val="6A8759"/>
                </a:solidFill>
                <a:effectLst/>
                <a:latin typeface="JetBrains Mono"/>
              </a:rPr>
              <a:t>'Playstyle'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'Multiplayer - online - with online acquaintances or teammates'</a:t>
            </a:r>
            <a:r>
              <a:rPr kumimoji="0" lang="en-US" altLang="en-US" sz="900" b="0" i="0" u="none" strike="noStrike" cap="none" normalizeH="0" baseline="0" dirty="0">
                <a:ln>
                  <a:noFill/>
                </a:ln>
                <a:solidFill>
                  <a:srgbClr val="A9B7C6"/>
                </a:solidFill>
                <a:effectLst/>
                <a:latin typeface="JetBrains Mono"/>
              </a:rPr>
              <a:t>) &amp; (df[</a:t>
            </a:r>
            <a:r>
              <a:rPr kumimoji="0" lang="en-US" altLang="en-US" sz="900" b="0" i="0" u="none" strike="noStrike" cap="none" normalizeH="0" baseline="0" dirty="0">
                <a:ln>
                  <a:noFill/>
                </a:ln>
                <a:solidFill>
                  <a:srgbClr val="6A8759"/>
                </a:solidFill>
                <a:effectLst/>
                <a:latin typeface="JetBrains Mono"/>
              </a:rPr>
              <a:t>'Playstyle'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'Multiplayer - online - with real life friends'</a:t>
            </a:r>
            <a:r>
              <a:rPr kumimoji="0" lang="en-US" altLang="en-US" sz="900" b="0" i="0" u="none" strike="noStrike" cap="none" normalizeH="0" baseline="0" dirty="0">
                <a:ln>
                  <a:noFill/>
                </a:ln>
                <a:solidFill>
                  <a:srgbClr val="A9B7C6"/>
                </a:solidFill>
                <a:effectLst/>
                <a:latin typeface="JetBrains Mono"/>
              </a:rPr>
              <a:t>) &amp; (df[</a:t>
            </a:r>
            <a:r>
              <a:rPr kumimoji="0" lang="en-US" altLang="en-US" sz="900" b="0" i="0" u="none" strike="noStrike" cap="none" normalizeH="0" baseline="0" dirty="0">
                <a:ln>
                  <a:noFill/>
                </a:ln>
                <a:solidFill>
                  <a:srgbClr val="6A8759"/>
                </a:solidFill>
                <a:effectLst/>
                <a:latin typeface="JetBrains Mono"/>
              </a:rPr>
              <a:t>'Playstyle'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'Multiplayer - offline (people in the same room)'</a:t>
            </a:r>
            <a:r>
              <a:rPr kumimoji="0" lang="en-US" altLang="en-US" sz="900" b="0" i="0" u="none" strike="noStrike" cap="none" normalizeH="0" baseline="0" dirty="0">
                <a:ln>
                  <a:noFill/>
                </a:ln>
                <a:solidFill>
                  <a:srgbClr val="A9B7C6"/>
                </a:solidFill>
                <a:effectLst/>
                <a:latin typeface="JetBrains Mono"/>
              </a:rPr>
              <a:t>) &amp; (df[</a:t>
            </a:r>
            <a:r>
              <a:rPr kumimoji="0" lang="en-US" altLang="en-US" sz="900" b="0" i="0" u="none" strike="noStrike" cap="none" normalizeH="0" baseline="0" dirty="0">
                <a:ln>
                  <a:noFill/>
                </a:ln>
                <a:solidFill>
                  <a:srgbClr val="6A8759"/>
                </a:solidFill>
                <a:effectLst/>
                <a:latin typeface="JetBrains Mono"/>
              </a:rPr>
              <a:t>'Playstyle'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'all of the above'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index</a:t>
            </a:r>
            <a:r>
              <a:rPr kumimoji="0" lang="en-US" altLang="en-US" sz="900" b="0" i="0" u="none" strike="noStrike" cap="none" normalizeH="0" baseline="0" dirty="0" err="1">
                <a:ln>
                  <a:noFill/>
                </a:ln>
                <a:solidFill>
                  <a:srgbClr val="CC7832"/>
                </a:solidFill>
                <a:effectLst/>
                <a:latin typeface="JetBrains Mono"/>
              </a:rPr>
              <a:t>,</a:t>
            </a:r>
            <a:r>
              <a:rPr kumimoji="0" lang="en-US" altLang="en-US" sz="900" b="0" i="0" u="none" strike="noStrike" cap="none" normalizeH="0" baseline="0" dirty="0" err="1">
                <a:ln>
                  <a:noFill/>
                </a:ln>
                <a:solidFill>
                  <a:srgbClr val="AA4926"/>
                </a:solidFill>
                <a:effectLst/>
                <a:latin typeface="JetBrains Mono"/>
              </a:rPr>
              <a:t>axis</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897BB"/>
                </a:solidFill>
                <a:effectLst/>
                <a:latin typeface="JetBrains Mono"/>
              </a:rPr>
              <a:t>0</a:t>
            </a:r>
            <a:r>
              <a:rPr kumimoji="0" lang="en-US" altLang="en-US" sz="900" b="0" i="0" u="none" strike="noStrike" cap="none" normalizeH="0" baseline="0" dirty="0">
                <a:ln>
                  <a:noFill/>
                </a:ln>
                <a:solidFill>
                  <a:srgbClr val="CC7832"/>
                </a:solidFill>
                <a:effectLst/>
                <a:latin typeface="JetBrains Mono"/>
              </a:rPr>
              <a:t>,</a:t>
            </a:r>
            <a:r>
              <a:rPr kumimoji="0" lang="en-US" altLang="en-US" sz="900" b="0" i="0" u="none" strike="noStrike" cap="none" normalizeH="0" baseline="0" dirty="0">
                <a:ln>
                  <a:noFill/>
                </a:ln>
                <a:solidFill>
                  <a:srgbClr val="AA4926"/>
                </a:solidFill>
                <a:effectLst/>
                <a:latin typeface="JetBrains Mono"/>
              </a:rPr>
              <a:t>inplace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CC7832"/>
                </a:solidFill>
                <a:effectLst/>
                <a:latin typeface="JetBrains Mono"/>
              </a:rPr>
              <a:t>True</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4352C8C-9338-404B-825C-8B3118B75D65}"/>
              </a:ext>
            </a:extLst>
          </p:cNvPr>
          <p:cNvSpPr txBox="1"/>
          <p:nvPr/>
        </p:nvSpPr>
        <p:spPr>
          <a:xfrm>
            <a:off x="457200" y="3733101"/>
            <a:ext cx="7369728" cy="369332"/>
          </a:xfrm>
          <a:prstGeom prst="rect">
            <a:avLst/>
          </a:prstGeom>
          <a:noFill/>
        </p:spPr>
        <p:txBody>
          <a:bodyPr wrap="square" rtlCol="0">
            <a:spAutoFit/>
          </a:bodyPr>
          <a:lstStyle/>
          <a:p>
            <a:r>
              <a:rPr lang="en-IN" dirty="0"/>
              <a:t>2. Select top 5 types of playstyle. Drop rest of the rows</a:t>
            </a:r>
          </a:p>
        </p:txBody>
      </p:sp>
      <p:pic>
        <p:nvPicPr>
          <p:cNvPr id="11" name="Picture 10">
            <a:extLst>
              <a:ext uri="{FF2B5EF4-FFF2-40B4-BE49-F238E27FC236}">
                <a16:creationId xmlns:a16="http://schemas.microsoft.com/office/drawing/2014/main" id="{2967DA60-2F6B-4D42-A888-135BEDF66B06}"/>
              </a:ext>
            </a:extLst>
          </p:cNvPr>
          <p:cNvPicPr>
            <a:picLocks noChangeAspect="1"/>
          </p:cNvPicPr>
          <p:nvPr/>
        </p:nvPicPr>
        <p:blipFill>
          <a:blip r:embed="rId3"/>
          <a:stretch>
            <a:fillRect/>
          </a:stretch>
        </p:blipFill>
        <p:spPr>
          <a:xfrm>
            <a:off x="555755" y="5749522"/>
            <a:ext cx="6437291" cy="913500"/>
          </a:xfrm>
          <a:prstGeom prst="rect">
            <a:avLst/>
          </a:prstGeom>
        </p:spPr>
      </p:pic>
      <p:sp>
        <p:nvSpPr>
          <p:cNvPr id="12" name="TextBox 11">
            <a:extLst>
              <a:ext uri="{FF2B5EF4-FFF2-40B4-BE49-F238E27FC236}">
                <a16:creationId xmlns:a16="http://schemas.microsoft.com/office/drawing/2014/main" id="{E6EE799F-1620-4AB2-B004-709DA0B209F8}"/>
              </a:ext>
            </a:extLst>
          </p:cNvPr>
          <p:cNvSpPr txBox="1"/>
          <p:nvPr/>
        </p:nvSpPr>
        <p:spPr>
          <a:xfrm>
            <a:off x="508793" y="5025006"/>
            <a:ext cx="6814796" cy="646331"/>
          </a:xfrm>
          <a:prstGeom prst="rect">
            <a:avLst/>
          </a:prstGeom>
          <a:noFill/>
        </p:spPr>
        <p:txBody>
          <a:bodyPr wrap="square" rtlCol="0">
            <a:spAutoFit/>
          </a:bodyPr>
          <a:lstStyle/>
          <a:p>
            <a:r>
              <a:rPr lang="en-IN" dirty="0"/>
              <a:t>3. Fill SPIN_T with mode of the columns and drop rest of the missing rows</a:t>
            </a:r>
          </a:p>
        </p:txBody>
      </p:sp>
    </p:spTree>
    <p:extLst>
      <p:ext uri="{BB962C8B-B14F-4D97-AF65-F5344CB8AC3E}">
        <p14:creationId xmlns:p14="http://schemas.microsoft.com/office/powerpoint/2010/main" val="4122240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75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EF3B55A-6AEA-7441-A3A8-8664F23ED67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Outlier detection &amp; removal</a:t>
            </a:r>
          </a:p>
        </p:txBody>
      </p:sp>
      <p:pic>
        <p:nvPicPr>
          <p:cNvPr id="4" name="Picture 3">
            <a:extLst>
              <a:ext uri="{FF2B5EF4-FFF2-40B4-BE49-F238E27FC236}">
                <a16:creationId xmlns:a16="http://schemas.microsoft.com/office/drawing/2014/main" id="{D95953AD-A131-40B1-953B-887127BADF4E}"/>
              </a:ext>
            </a:extLst>
          </p:cNvPr>
          <p:cNvPicPr>
            <a:picLocks noChangeAspect="1"/>
          </p:cNvPicPr>
          <p:nvPr/>
        </p:nvPicPr>
        <p:blipFill>
          <a:blip r:embed="rId2"/>
          <a:stretch>
            <a:fillRect/>
          </a:stretch>
        </p:blipFill>
        <p:spPr>
          <a:xfrm>
            <a:off x="4284992" y="759061"/>
            <a:ext cx="4762913" cy="1882303"/>
          </a:xfrm>
          <a:prstGeom prst="rect">
            <a:avLst/>
          </a:prstGeom>
        </p:spPr>
      </p:pic>
      <p:sp>
        <p:nvSpPr>
          <p:cNvPr id="5" name="TextBox 4">
            <a:extLst>
              <a:ext uri="{FF2B5EF4-FFF2-40B4-BE49-F238E27FC236}">
                <a16:creationId xmlns:a16="http://schemas.microsoft.com/office/drawing/2014/main" id="{3BDF11FE-C3D0-4C3D-9B53-CFC78585DCFF}"/>
              </a:ext>
            </a:extLst>
          </p:cNvPr>
          <p:cNvSpPr txBox="1"/>
          <p:nvPr/>
        </p:nvSpPr>
        <p:spPr>
          <a:xfrm>
            <a:off x="4177717" y="109057"/>
            <a:ext cx="5662569" cy="369332"/>
          </a:xfrm>
          <a:prstGeom prst="rect">
            <a:avLst/>
          </a:prstGeom>
          <a:noFill/>
        </p:spPr>
        <p:txBody>
          <a:bodyPr wrap="square" rtlCol="0">
            <a:spAutoFit/>
          </a:bodyPr>
          <a:lstStyle/>
          <a:p>
            <a:r>
              <a:rPr lang="en-IN" dirty="0"/>
              <a:t>Use quantile and IQR to drop the outliers.</a:t>
            </a:r>
          </a:p>
        </p:txBody>
      </p:sp>
      <p:pic>
        <p:nvPicPr>
          <p:cNvPr id="7" name="Picture 6">
            <a:extLst>
              <a:ext uri="{FF2B5EF4-FFF2-40B4-BE49-F238E27FC236}">
                <a16:creationId xmlns:a16="http://schemas.microsoft.com/office/drawing/2014/main" id="{8C8F4FCA-C3F2-410B-BCCC-300B361722CA}"/>
              </a:ext>
            </a:extLst>
          </p:cNvPr>
          <p:cNvPicPr>
            <a:picLocks noChangeAspect="1"/>
          </p:cNvPicPr>
          <p:nvPr/>
        </p:nvPicPr>
        <p:blipFill>
          <a:blip r:embed="rId3"/>
          <a:stretch>
            <a:fillRect/>
          </a:stretch>
        </p:blipFill>
        <p:spPr>
          <a:xfrm>
            <a:off x="3039610" y="3514147"/>
            <a:ext cx="3126297" cy="3172691"/>
          </a:xfrm>
          <a:prstGeom prst="rect">
            <a:avLst/>
          </a:prstGeom>
        </p:spPr>
      </p:pic>
      <p:pic>
        <p:nvPicPr>
          <p:cNvPr id="9" name="Picture 8">
            <a:extLst>
              <a:ext uri="{FF2B5EF4-FFF2-40B4-BE49-F238E27FC236}">
                <a16:creationId xmlns:a16="http://schemas.microsoft.com/office/drawing/2014/main" id="{647025D9-EB12-4781-BE5A-02A11A941891}"/>
              </a:ext>
            </a:extLst>
          </p:cNvPr>
          <p:cNvPicPr>
            <a:picLocks noChangeAspect="1"/>
          </p:cNvPicPr>
          <p:nvPr/>
        </p:nvPicPr>
        <p:blipFill>
          <a:blip r:embed="rId4"/>
          <a:stretch>
            <a:fillRect/>
          </a:stretch>
        </p:blipFill>
        <p:spPr>
          <a:xfrm>
            <a:off x="6750719" y="3581318"/>
            <a:ext cx="3945244" cy="3038347"/>
          </a:xfrm>
          <a:prstGeom prst="rect">
            <a:avLst/>
          </a:prstGeom>
        </p:spPr>
      </p:pic>
      <p:sp>
        <p:nvSpPr>
          <p:cNvPr id="10" name="TextBox 9">
            <a:extLst>
              <a:ext uri="{FF2B5EF4-FFF2-40B4-BE49-F238E27FC236}">
                <a16:creationId xmlns:a16="http://schemas.microsoft.com/office/drawing/2014/main" id="{44121475-16B4-4452-8D57-A0367876293D}"/>
              </a:ext>
            </a:extLst>
          </p:cNvPr>
          <p:cNvSpPr txBox="1"/>
          <p:nvPr/>
        </p:nvSpPr>
        <p:spPr>
          <a:xfrm>
            <a:off x="3766657" y="2843868"/>
            <a:ext cx="7491369" cy="646331"/>
          </a:xfrm>
          <a:prstGeom prst="rect">
            <a:avLst/>
          </a:prstGeom>
          <a:noFill/>
        </p:spPr>
        <p:txBody>
          <a:bodyPr wrap="square" rtlCol="0">
            <a:spAutoFit/>
          </a:bodyPr>
          <a:lstStyle/>
          <a:p>
            <a:r>
              <a:rPr lang="en-US" dirty="0"/>
              <a:t>Below are the boxplots of hours, Age and streams before and after outlier removal</a:t>
            </a:r>
            <a:endParaRPr lang="en-IN" dirty="0"/>
          </a:p>
        </p:txBody>
      </p:sp>
    </p:spTree>
    <p:extLst>
      <p:ext uri="{BB962C8B-B14F-4D97-AF65-F5344CB8AC3E}">
        <p14:creationId xmlns:p14="http://schemas.microsoft.com/office/powerpoint/2010/main" val="229050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4D915-F123-4A80-A38B-C466F21B72EA}"/>
              </a:ext>
            </a:extLst>
          </p:cNvPr>
          <p:cNvPicPr>
            <a:picLocks noChangeAspect="1"/>
          </p:cNvPicPr>
          <p:nvPr/>
        </p:nvPicPr>
        <p:blipFill>
          <a:blip r:embed="rId2"/>
          <a:stretch>
            <a:fillRect/>
          </a:stretch>
        </p:blipFill>
        <p:spPr>
          <a:xfrm>
            <a:off x="757805" y="0"/>
            <a:ext cx="4571999" cy="3429000"/>
          </a:xfrm>
          <a:prstGeom prst="rect">
            <a:avLst/>
          </a:prstGeom>
        </p:spPr>
      </p:pic>
      <p:pic>
        <p:nvPicPr>
          <p:cNvPr id="7" name="Picture 6">
            <a:extLst>
              <a:ext uri="{FF2B5EF4-FFF2-40B4-BE49-F238E27FC236}">
                <a16:creationId xmlns:a16="http://schemas.microsoft.com/office/drawing/2014/main" id="{27CAA683-7462-4C13-8B32-48E33AB0CEF4}"/>
              </a:ext>
            </a:extLst>
          </p:cNvPr>
          <p:cNvPicPr>
            <a:picLocks noChangeAspect="1"/>
          </p:cNvPicPr>
          <p:nvPr/>
        </p:nvPicPr>
        <p:blipFill>
          <a:blip r:embed="rId3"/>
          <a:stretch>
            <a:fillRect/>
          </a:stretch>
        </p:blipFill>
        <p:spPr>
          <a:xfrm>
            <a:off x="5816366" y="83890"/>
            <a:ext cx="4839241" cy="3068272"/>
          </a:xfrm>
          <a:prstGeom prst="rect">
            <a:avLst/>
          </a:prstGeom>
        </p:spPr>
      </p:pic>
      <p:pic>
        <p:nvPicPr>
          <p:cNvPr id="9" name="Picture 8">
            <a:extLst>
              <a:ext uri="{FF2B5EF4-FFF2-40B4-BE49-F238E27FC236}">
                <a16:creationId xmlns:a16="http://schemas.microsoft.com/office/drawing/2014/main" id="{916609B9-E350-42C6-B498-F71A59211E55}"/>
              </a:ext>
            </a:extLst>
          </p:cNvPr>
          <p:cNvPicPr>
            <a:picLocks noChangeAspect="1"/>
          </p:cNvPicPr>
          <p:nvPr/>
        </p:nvPicPr>
        <p:blipFill>
          <a:blip r:embed="rId4"/>
          <a:stretch>
            <a:fillRect/>
          </a:stretch>
        </p:blipFill>
        <p:spPr>
          <a:xfrm>
            <a:off x="1059808" y="3429000"/>
            <a:ext cx="4314737" cy="3236052"/>
          </a:xfrm>
          <a:prstGeom prst="rect">
            <a:avLst/>
          </a:prstGeom>
        </p:spPr>
      </p:pic>
      <p:pic>
        <p:nvPicPr>
          <p:cNvPr id="11" name="Picture 10">
            <a:extLst>
              <a:ext uri="{FF2B5EF4-FFF2-40B4-BE49-F238E27FC236}">
                <a16:creationId xmlns:a16="http://schemas.microsoft.com/office/drawing/2014/main" id="{16CA2136-97AC-48D8-98E9-0EE1CA2230B9}"/>
              </a:ext>
            </a:extLst>
          </p:cNvPr>
          <p:cNvPicPr>
            <a:picLocks noChangeAspect="1"/>
          </p:cNvPicPr>
          <p:nvPr/>
        </p:nvPicPr>
        <p:blipFill>
          <a:blip r:embed="rId5"/>
          <a:stretch>
            <a:fillRect/>
          </a:stretch>
        </p:blipFill>
        <p:spPr>
          <a:xfrm>
            <a:off x="6079222" y="3305263"/>
            <a:ext cx="4314738" cy="3236053"/>
          </a:xfrm>
          <a:prstGeom prst="rect">
            <a:avLst/>
          </a:prstGeom>
        </p:spPr>
      </p:pic>
    </p:spTree>
    <p:extLst>
      <p:ext uri="{BB962C8B-B14F-4D97-AF65-F5344CB8AC3E}">
        <p14:creationId xmlns:p14="http://schemas.microsoft.com/office/powerpoint/2010/main" val="2367362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E25F1C-3386-DC47-91F4-A9668CBCEB92}"/>
              </a:ext>
            </a:extLst>
          </p:cNvPr>
          <p:cNvSpPr txBox="1"/>
          <p:nvPr/>
        </p:nvSpPr>
        <p:spPr>
          <a:xfrm>
            <a:off x="1013254" y="279104"/>
            <a:ext cx="6838539" cy="861774"/>
          </a:xfrm>
          <a:prstGeom prst="rect">
            <a:avLst/>
          </a:prstGeom>
          <a:noFill/>
        </p:spPr>
        <p:txBody>
          <a:bodyPr wrap="none" rtlCol="0">
            <a:spAutoFit/>
          </a:bodyPr>
          <a:lstStyle/>
          <a:p>
            <a:r>
              <a:rPr lang="en-US" sz="3200" b="1" u="sng" dirty="0">
                <a:latin typeface="Times New Roman" panose="02020603050405020304" pitchFamily="18" charset="0"/>
                <a:cs typeface="Times New Roman" panose="02020603050405020304" pitchFamily="18" charset="0"/>
              </a:rPr>
              <a:t>Principal Component Analysis (PCA) </a:t>
            </a:r>
            <a:endParaRPr lang="en-US" sz="3200" u="sng"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9162B8C3-D192-4A6F-8C33-4BC0568391CE}"/>
              </a:ext>
            </a:extLst>
          </p:cNvPr>
          <p:cNvPicPr>
            <a:picLocks noChangeAspect="1"/>
          </p:cNvPicPr>
          <p:nvPr/>
        </p:nvPicPr>
        <p:blipFill>
          <a:blip r:embed="rId2"/>
          <a:stretch>
            <a:fillRect/>
          </a:stretch>
        </p:blipFill>
        <p:spPr>
          <a:xfrm>
            <a:off x="1013254" y="1140878"/>
            <a:ext cx="10378996" cy="1121330"/>
          </a:xfrm>
          <a:prstGeom prst="rect">
            <a:avLst/>
          </a:prstGeom>
        </p:spPr>
      </p:pic>
      <p:sp>
        <p:nvSpPr>
          <p:cNvPr id="9" name="TextBox 8">
            <a:extLst>
              <a:ext uri="{FF2B5EF4-FFF2-40B4-BE49-F238E27FC236}">
                <a16:creationId xmlns:a16="http://schemas.microsoft.com/office/drawing/2014/main" id="{50CE9A7C-444B-47DE-A3AF-19A16D36BB95}"/>
              </a:ext>
            </a:extLst>
          </p:cNvPr>
          <p:cNvSpPr txBox="1"/>
          <p:nvPr/>
        </p:nvSpPr>
        <p:spPr>
          <a:xfrm>
            <a:off x="528506" y="2374084"/>
            <a:ext cx="5788404" cy="1754326"/>
          </a:xfrm>
          <a:prstGeom prst="rect">
            <a:avLst/>
          </a:prstGeom>
          <a:noFill/>
        </p:spPr>
        <p:txBody>
          <a:bodyPr wrap="square" rtlCol="0">
            <a:spAutoFit/>
          </a:bodyPr>
          <a:lstStyle/>
          <a:p>
            <a:r>
              <a:rPr lang="en-IN" dirty="0"/>
              <a:t>No singular values are near 0, this mean no 2 variables are correlated strongly and non of the variables needed to be dropped.</a:t>
            </a:r>
          </a:p>
          <a:p>
            <a:endParaRPr lang="en-IN" dirty="0"/>
          </a:p>
          <a:p>
            <a:r>
              <a:rPr lang="en-IN" dirty="0"/>
              <a:t>Condition number is &lt; 100, so this has weak degree of co-linearity (DOC).</a:t>
            </a:r>
          </a:p>
        </p:txBody>
      </p:sp>
    </p:spTree>
    <p:extLst>
      <p:ext uri="{BB962C8B-B14F-4D97-AF65-F5344CB8AC3E}">
        <p14:creationId xmlns:p14="http://schemas.microsoft.com/office/powerpoint/2010/main" val="229848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7553</TotalTime>
  <Words>790</Words>
  <Application>Microsoft Office PowerPoint</Application>
  <PresentationFormat>Widescreen</PresentationFormat>
  <Paragraphs>93</Paragraphs>
  <Slides>32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Calibri Light</vt:lpstr>
      <vt:lpstr>JetBrains Mono</vt:lpstr>
      <vt:lpstr>Times New Roman</vt:lpstr>
      <vt:lpstr>Wingdings</vt:lpstr>
      <vt:lpstr>Office Theme</vt:lpstr>
      <vt:lpstr>2_Office Theme</vt:lpstr>
      <vt:lpstr>1_Office Theme</vt:lpstr>
      <vt:lpstr>Generalized Anxiety Disorder DATS 6401 – Final Term Project</vt:lpstr>
      <vt:lpstr>Today’s Discussion</vt:lpstr>
      <vt:lpstr>                            Introduction</vt:lpstr>
      <vt:lpstr>                       Dataset Description</vt:lpstr>
      <vt:lpstr>                       Dataset Description</vt:lpstr>
      <vt:lpstr>Data Preprocessing</vt:lpstr>
      <vt:lpstr>Outlier detection &amp; removal</vt:lpstr>
      <vt:lpstr>PowerPoint Presentation</vt:lpstr>
      <vt:lpstr>PowerPoint Presentation</vt:lpstr>
      <vt:lpstr>PowerPoint Presentation</vt:lpstr>
      <vt:lpstr>PowerPoint Presentation</vt:lpstr>
      <vt:lpstr>PowerPoint Presentation</vt:lpstr>
      <vt:lpstr>PowerPoint Presentation</vt:lpstr>
      <vt:lpstr>Statistics </vt:lpstr>
      <vt:lpstr>PowerPoint Presentation</vt:lpstr>
      <vt:lpstr>Line plot  </vt:lpstr>
      <vt:lpstr>PowerPoint Presentation</vt:lpstr>
      <vt:lpstr>Bar plot : stack, group  </vt:lpstr>
      <vt:lpstr>Bar group plot</vt:lpstr>
      <vt:lpstr>Pie chart  </vt:lpstr>
      <vt:lpstr>Pair plot  </vt:lpstr>
      <vt:lpstr>Heatmap  </vt:lpstr>
      <vt:lpstr>Count plot  </vt:lpstr>
      <vt:lpstr>Histogram plot  </vt:lpstr>
      <vt:lpstr>Kernal density estimate  </vt:lpstr>
      <vt:lpstr>Scatter plot and regression line using sklearn  </vt:lpstr>
      <vt:lpstr>Multivariate Box plot  </vt:lpstr>
      <vt:lpstr>Area plot</vt:lpstr>
      <vt:lpstr>Violin plot  </vt:lpstr>
      <vt:lpstr>                               Results</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pranay yanarp</cp:lastModifiedBy>
  <cp:revision>58</cp:revision>
  <dcterms:created xsi:type="dcterms:W3CDTF">2020-03-10T16:22:03Z</dcterms:created>
  <dcterms:modified xsi:type="dcterms:W3CDTF">2021-12-13T03:36:30Z</dcterms:modified>
</cp:coreProperties>
</file>